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bookmarkIdSeed="4">
  <p:sldMasterIdLst>
    <p:sldMasterId id="2147483659" r:id="rId1"/>
  </p:sldMasterIdLst>
  <p:notesMasterIdLst>
    <p:notesMasterId r:id="rId21"/>
  </p:notesMasterIdLst>
  <p:sldIdLst>
    <p:sldId id="256" r:id="rId2"/>
    <p:sldId id="258" r:id="rId3"/>
    <p:sldId id="259" r:id="rId4"/>
    <p:sldId id="260" r:id="rId5"/>
    <p:sldId id="271" r:id="rId6"/>
    <p:sldId id="272" r:id="rId7"/>
    <p:sldId id="274" r:id="rId8"/>
    <p:sldId id="273" r:id="rId9"/>
    <p:sldId id="275" r:id="rId10"/>
    <p:sldId id="276" r:id="rId11"/>
    <p:sldId id="277" r:id="rId12"/>
    <p:sldId id="278" r:id="rId13"/>
    <p:sldId id="279" r:id="rId14"/>
    <p:sldId id="280" r:id="rId15"/>
    <p:sldId id="281" r:id="rId16"/>
    <p:sldId id="283" r:id="rId17"/>
    <p:sldId id="282" r:id="rId18"/>
    <p:sldId id="265" r:id="rId19"/>
    <p:sldId id="266" r:id="rId20"/>
  </p:sldIdLst>
  <p:sldSz cx="9144000" cy="5143500" type="screen16x9"/>
  <p:notesSz cx="6858000" cy="9144000"/>
  <p:embeddedFontLst>
    <p:embeddedFont>
      <p:font typeface="Montserrat" panose="00000500000000000000"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1DCD"/>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648"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9318662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E0255235-9F95-4932-465C-F5ED4EB0FC9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4CA8F354-5CF9-BF7D-AA4E-20251F1EC00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DC9E5667-FD8A-8C33-5793-6783FE3CAC9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96229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9074B293-8E27-FCC3-166C-86CAD50E50E1}"/>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DCC2B420-7CE7-4C4B-B3FB-61FCAE3C09D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7F810367-718B-6506-FF05-9F93490019F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11277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FCA0AF11-C376-AE51-DA67-78038DC7C936}"/>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9B72BE3-1556-6C21-3D91-50A39275684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95FDBB3A-2F43-CCFD-5364-583F17F97DF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55537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6F9D7C1-D939-D93F-C1AB-D179A623EB52}"/>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61614C6-50EB-4DC3-EE5B-D820D585E1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B7D91B8-5D11-6173-CB70-4E1A7BBCB5F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147510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1A40B9C6-8FEE-CBFA-AFAF-5E3DB15AC378}"/>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21FF1AF6-EFD1-5679-5560-1FE187CEF08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6D3F160-8565-059B-ADA9-D79B44C7107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357030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7EBD525F-16F2-BC16-9715-67F6F2811D6C}"/>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518DCF7-32BB-81B1-EA25-0C9760D4D38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BDCC5C7F-D380-1F6A-6806-61FE828170D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78136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87797F39-DD51-D296-F2BF-C6CA15F3C783}"/>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C5DA72DC-7A90-CA51-F99E-A8753707D03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680781C4-BB4D-84FA-9683-96C5913CF90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536647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C31122E-8E11-3522-DB2D-4A3D60BA8ED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A6EEC829-FF16-B922-8CBB-3CD0E3E4FCB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CBFECA3-FBE8-465A-327F-0D9F10D228B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387620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877035D8-1E42-75CF-8262-A0CDABE54541}"/>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BDE39A8E-A2DD-B43B-6BE8-35A7B9B7AA8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a:extLst>
              <a:ext uri="{FF2B5EF4-FFF2-40B4-BE49-F238E27FC236}">
                <a16:creationId xmlns:a16="http://schemas.microsoft.com/office/drawing/2014/main" id="{31569FDA-4373-C58E-14D4-A5B00742338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648684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58C86077-322A-481F-3189-9E6003DF2014}"/>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C047AECA-4E31-590B-AFC6-C775E603C57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a:extLst>
              <a:ext uri="{FF2B5EF4-FFF2-40B4-BE49-F238E27FC236}">
                <a16:creationId xmlns:a16="http://schemas.microsoft.com/office/drawing/2014/main" id="{FE969B2C-4702-EF63-F989-9BDBFEA41E6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23042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15853D7D-2A47-0B61-2EA2-BD068488BC4F}"/>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C4372C26-9A74-E61F-7000-2E80643B7B0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a:extLst>
              <a:ext uri="{FF2B5EF4-FFF2-40B4-BE49-F238E27FC236}">
                <a16:creationId xmlns:a16="http://schemas.microsoft.com/office/drawing/2014/main" id="{D48BC47B-BA92-84C5-CA16-6032DC5E152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339098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D82BE8B5-0665-D077-EDB9-A1D7BFEA83D9}"/>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3DDBD0E2-F8D6-EE79-5884-75D91069D64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a:extLst>
              <a:ext uri="{FF2B5EF4-FFF2-40B4-BE49-F238E27FC236}">
                <a16:creationId xmlns:a16="http://schemas.microsoft.com/office/drawing/2014/main" id="{F9363081-A115-AEEB-AB2C-3723855B95A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57462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D6822289-9432-1897-4108-0A274D5F2006}"/>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6B455073-F6E5-9462-5966-4DCD6508EE3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a:extLst>
              <a:ext uri="{FF2B5EF4-FFF2-40B4-BE49-F238E27FC236}">
                <a16:creationId xmlns:a16="http://schemas.microsoft.com/office/drawing/2014/main" id="{4D43887F-993A-484F-57FF-19B80ECB94A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62596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98587A1-DC18-FB85-D6C4-CBCFAC3F372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F6EE0A9F-7508-EBD9-D243-2BD1D645F7B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2130B2EF-2999-9AB0-6485-4C8679D206D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20387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6E886314-2465-011E-0806-B734649ECE4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75A20994-008E-1B23-A248-C92F77D43F9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C9B69095-BE7F-16ED-8F22-5B5110CBAF4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88152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08D47952-4D27-3DD0-042E-71513F070BE5}"/>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5305118-852D-F206-811C-F996F71340C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A461D6E3-8909-F4B5-B32F-77B647F1F4C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47594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D6C88E05-6481-F928-DBE2-A286A64544BE}"/>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6980B0BF-613F-4403-5BB2-95B6F95B00E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82E6AF5-12D6-7B81-3233-AF70A40578C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40474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a:extLst>
            <a:ext uri="{FF2B5EF4-FFF2-40B4-BE49-F238E27FC236}">
              <a16:creationId xmlns:a16="http://schemas.microsoft.com/office/drawing/2014/main" id="{C63993FC-AC01-0A5F-0085-F74BADE55DA7}"/>
            </a:ext>
          </a:extLst>
        </p:cNvPr>
        <p:cNvGrpSpPr/>
        <p:nvPr/>
      </p:nvGrpSpPr>
      <p:grpSpPr>
        <a:xfrm>
          <a:off x="0" y="0"/>
          <a:ext cx="0" cy="0"/>
          <a:chOff x="0" y="0"/>
          <a:chExt cx="0" cy="0"/>
        </a:xfrm>
      </p:grpSpPr>
      <p:sp>
        <p:nvSpPr>
          <p:cNvPr id="58" name="Google Shape;58;g1e81b607491_0_1:notes">
            <a:extLst>
              <a:ext uri="{FF2B5EF4-FFF2-40B4-BE49-F238E27FC236}">
                <a16:creationId xmlns:a16="http://schemas.microsoft.com/office/drawing/2014/main" id="{E323478F-D107-F878-01C7-1A97815C012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e81b607491_0_1:notes">
            <a:extLst>
              <a:ext uri="{FF2B5EF4-FFF2-40B4-BE49-F238E27FC236}">
                <a16:creationId xmlns:a16="http://schemas.microsoft.com/office/drawing/2014/main" id="{E7410571-37DF-B7A1-117B-67BA4493459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876881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pt-BR"/>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0" y="0"/>
            <a:ext cx="9144000" cy="5143500"/>
          </a:xfrm>
          <a:prstGeom prst="rect">
            <a:avLst/>
          </a:prstGeom>
          <a:noFill/>
          <a:ln>
            <a:noFill/>
          </a:ln>
        </p:spPr>
      </p:pic>
      <p:sp>
        <p:nvSpPr>
          <p:cNvPr id="55" name="Google Shape;55;p13"/>
          <p:cNvSpPr txBox="1"/>
          <p:nvPr/>
        </p:nvSpPr>
        <p:spPr>
          <a:xfrm>
            <a:off x="1260909" y="1483875"/>
            <a:ext cx="5666364" cy="170813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pt-BR" sz="3900" b="1" dirty="0">
              <a:solidFill>
                <a:srgbClr val="FF6C00"/>
              </a:solidFill>
              <a:latin typeface="Montserrat"/>
              <a:ea typeface="Montserrat"/>
              <a:cs typeface="Montserrat"/>
              <a:sym typeface="Montserrat"/>
            </a:endParaRPr>
          </a:p>
          <a:p>
            <a:pPr marL="0" lvl="0" indent="0" rtl="0">
              <a:spcBef>
                <a:spcPts val="0"/>
              </a:spcBef>
              <a:spcAft>
                <a:spcPts val="0"/>
              </a:spcAft>
              <a:buNone/>
            </a:pPr>
            <a:r>
              <a:rPr lang="pt-BR" sz="6000" b="1" dirty="0">
                <a:solidFill>
                  <a:srgbClr val="FF6C00"/>
                </a:solidFill>
                <a:latin typeface="Montserrat"/>
                <a:ea typeface="Montserrat"/>
                <a:cs typeface="Montserrat"/>
                <a:sym typeface="Montserrat"/>
              </a:rPr>
              <a:t>BEM VINDOS</a:t>
            </a:r>
            <a:endParaRPr sz="6000" b="1" dirty="0">
              <a:solidFill>
                <a:srgbClr val="FF6C00"/>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8ED9908D-FB31-BFE3-2807-6C599D6C2549}"/>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3FC6C2F-F0A5-CC24-8020-0756D55BF57E}"/>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A1E56186-F3C2-F091-7C96-74A577209E02}"/>
              </a:ext>
            </a:extLst>
          </p:cNvPr>
          <p:cNvSpPr txBox="1"/>
          <p:nvPr/>
        </p:nvSpPr>
        <p:spPr>
          <a:xfrm>
            <a:off x="134754" y="159866"/>
            <a:ext cx="8903367" cy="4247286"/>
          </a:xfrm>
          <a:prstGeom prst="rect">
            <a:avLst/>
          </a:prstGeom>
          <a:noFill/>
          <a:ln>
            <a:noFill/>
          </a:ln>
        </p:spPr>
        <p:txBody>
          <a:bodyPr spcFirstLastPara="1" wrap="square" lIns="91425" tIns="91425" rIns="91425" bIns="91425" anchor="t" anchorCtr="0">
            <a:spAutoFit/>
          </a:bodyPr>
          <a:lstStyle/>
          <a:p>
            <a:pPr algn="just"/>
            <a:r>
              <a:rPr lang="pt-BR" sz="2400" b="1" dirty="0"/>
              <a:t>5. Regras do TCE-PR para remanejamentos e transposições</a:t>
            </a:r>
          </a:p>
          <a:p>
            <a:pPr lvl="0" algn="just"/>
            <a:r>
              <a:rPr lang="pt-BR" sz="2400" u="sng" dirty="0"/>
              <a:t>O seu dever (Gestor)</a:t>
            </a:r>
            <a:r>
              <a:rPr lang="pt-BR" sz="2400" dirty="0"/>
              <a:t>: A LDO deve autorizar o Poder Executivo a promover alterações no PPA e na LOA por ato próprio, observados limites e condições previamente definidos (ex.: ajustes técnicos, adequações de valor). A lei não pode prever criação/exclusão de programas sem autorização legislativa.</a:t>
            </a:r>
          </a:p>
          <a:p>
            <a:pPr lvl="0" algn="just"/>
            <a:r>
              <a:rPr lang="pt-BR" sz="2400" u="sng" dirty="0"/>
              <a:t>O olhar do Fiscal (TCE)</a:t>
            </a:r>
            <a:r>
              <a:rPr lang="pt-BR" sz="2400" dirty="0"/>
              <a:t>: O tribunal avalia se a delegação legislativa para remanejamentos é clara e não desvirtua o planejamento original. </a:t>
            </a:r>
          </a:p>
          <a:p>
            <a:pPr lvl="0" algn="just"/>
            <a:r>
              <a:rPr lang="pt-BR" sz="2400" dirty="0"/>
              <a:t>Remanejamentos frequentes ou sem justificativa são sinal de planejamento frágil e são monitorados via sistema.</a:t>
            </a:r>
            <a:endParaRPr lang="pt-BR" sz="23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F0C6B158-3983-EB34-BF22-47DB72D60381}"/>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6396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27610B9-0F7D-D68A-8608-DE61221C2E3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7CA41599-B322-5F32-9E06-732A4B50D15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FF65D37C-D628-994A-DEA7-995B789DD33B}"/>
              </a:ext>
            </a:extLst>
          </p:cNvPr>
          <p:cNvSpPr txBox="1"/>
          <p:nvPr/>
        </p:nvSpPr>
        <p:spPr>
          <a:xfrm>
            <a:off x="134754" y="159866"/>
            <a:ext cx="8903367" cy="4247286"/>
          </a:xfrm>
          <a:prstGeom prst="rect">
            <a:avLst/>
          </a:prstGeom>
          <a:noFill/>
          <a:ln>
            <a:noFill/>
          </a:ln>
        </p:spPr>
        <p:txBody>
          <a:bodyPr spcFirstLastPara="1" wrap="square" lIns="91425" tIns="91425" rIns="91425" bIns="91425" anchor="t" anchorCtr="0">
            <a:spAutoFit/>
          </a:bodyPr>
          <a:lstStyle/>
          <a:p>
            <a:pPr algn="just"/>
            <a:r>
              <a:rPr lang="pt-BR" sz="2400" b="1" dirty="0"/>
              <a:t>6. Alinhamento com a Agenda 2030 (ODS) no ProGov</a:t>
            </a:r>
          </a:p>
          <a:p>
            <a:pPr lvl="0" algn="just"/>
            <a:r>
              <a:rPr lang="pt-BR" sz="2300" u="sng" dirty="0"/>
              <a:t>O seu dever (Gestor)</a:t>
            </a:r>
            <a:r>
              <a:rPr lang="pt-BR" sz="2300" dirty="0"/>
              <a:t>: Embora não explicitamente cobrado nos questionários anexados, as novas áreas de meio ambiente e aquisições introduzidas em 2025/2026 estão diretamente ligadas aos ODS (ex.: ODS 6 - Saneamento; ODS 11 - Cidades Sustentáveis; ODS 12 - Consumo/Produção Responsáveis).</a:t>
            </a:r>
          </a:p>
          <a:p>
            <a:pPr lvl="0" algn="just"/>
            <a:r>
              <a:rPr lang="pt-BR" sz="2300" u="sng" dirty="0"/>
              <a:t>O olhar do Fiscal (TCE)</a:t>
            </a:r>
            <a:r>
              <a:rPr lang="pt-BR" sz="2300" dirty="0"/>
              <a:t>: O programa Progov vem incorporando gradativamente indicadores ESG. </a:t>
            </a:r>
          </a:p>
          <a:p>
            <a:pPr lvl="0" algn="just"/>
            <a:r>
              <a:rPr lang="pt-BR" sz="2300" dirty="0"/>
              <a:t>A expectativa é que os municípios passem a mapear seus programas e ações relacionados aos ODS para prestação de contas futura, alinhando planejamento local às metas globais.</a:t>
            </a:r>
          </a:p>
        </p:txBody>
      </p:sp>
      <p:sp>
        <p:nvSpPr>
          <p:cNvPr id="2" name="Google Shape;56;p13">
            <a:extLst>
              <a:ext uri="{FF2B5EF4-FFF2-40B4-BE49-F238E27FC236}">
                <a16:creationId xmlns:a16="http://schemas.microsoft.com/office/drawing/2014/main" id="{D4DB8F76-963A-58C5-258B-E55C8A18E140}"/>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00183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57DA17B2-5F35-D36C-8612-7BD5FD625183}"/>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57D2DFC9-05AB-812C-7F5C-E2DA08AFE53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191ACFB7-044D-7BAB-DED4-BC0FA9BF4550}"/>
              </a:ext>
            </a:extLst>
          </p:cNvPr>
          <p:cNvSpPr txBox="1"/>
          <p:nvPr/>
        </p:nvSpPr>
        <p:spPr>
          <a:xfrm>
            <a:off x="134754" y="159866"/>
            <a:ext cx="8903367" cy="4093398"/>
          </a:xfrm>
          <a:prstGeom prst="rect">
            <a:avLst/>
          </a:prstGeom>
          <a:noFill/>
          <a:ln>
            <a:noFill/>
          </a:ln>
        </p:spPr>
        <p:txBody>
          <a:bodyPr spcFirstLastPara="1" wrap="square" lIns="91425" tIns="91425" rIns="91425" bIns="91425" anchor="t" anchorCtr="0">
            <a:spAutoFit/>
          </a:bodyPr>
          <a:lstStyle/>
          <a:p>
            <a:pPr algn="just"/>
            <a:r>
              <a:rPr lang="pt-BR" sz="2400" b="1" dirty="0"/>
              <a:t>7. Conferência de saldos e limites orçamentários</a:t>
            </a:r>
          </a:p>
          <a:p>
            <a:pPr lvl="0" algn="just"/>
            <a:r>
              <a:rPr lang="pt-BR" sz="2300" u="sng" dirty="0"/>
              <a:t>O seu dever (Gestor)</a:t>
            </a:r>
            <a:r>
              <a:rPr lang="pt-BR" sz="2300" dirty="0"/>
              <a:t>: Antes de emitir empenhos ou ordens bancárias, o setor financeiro deve conferir: (i) saldo orçamentário (dotação disponível); (</a:t>
            </a:r>
            <a:r>
              <a:rPr lang="pt-BR" sz="2300" dirty="0" err="1"/>
              <a:t>ii</a:t>
            </a:r>
            <a:r>
              <a:rPr lang="pt-BR" sz="2300" dirty="0"/>
              <a:t>) saldo financeiro (caixa para pagamento); (</a:t>
            </a:r>
            <a:r>
              <a:rPr lang="pt-BR" sz="2300" dirty="0" err="1"/>
              <a:t>iii</a:t>
            </a:r>
            <a:r>
              <a:rPr lang="pt-BR" sz="2300" dirty="0"/>
              <a:t>) compatibilidade com o cronograma de desembolso.</a:t>
            </a:r>
          </a:p>
          <a:p>
            <a:pPr lvl="0" algn="just"/>
            <a:r>
              <a:rPr lang="pt-BR" sz="2300" u="sng" dirty="0"/>
              <a:t>O olhar do Fiscal (TCE)</a:t>
            </a:r>
            <a:r>
              <a:rPr lang="pt-BR" sz="2300" dirty="0"/>
              <a:t>: O cruzamento entre saldo orçamentário e financeiro evita a emissão de empenhos sem cobertura. </a:t>
            </a:r>
          </a:p>
          <a:p>
            <a:pPr lvl="0" algn="just"/>
            <a:r>
              <a:rPr lang="pt-BR" sz="2300" dirty="0"/>
              <a:t>O sistema SIM-AM registra automaticamente a execução; inconsistências geram alertas automáticos e reavaliação da nota do ProGov.</a:t>
            </a:r>
          </a:p>
        </p:txBody>
      </p:sp>
      <p:sp>
        <p:nvSpPr>
          <p:cNvPr id="2" name="Google Shape;56;p13">
            <a:extLst>
              <a:ext uri="{FF2B5EF4-FFF2-40B4-BE49-F238E27FC236}">
                <a16:creationId xmlns:a16="http://schemas.microsoft.com/office/drawing/2014/main" id="{928D5B8E-E090-7C10-0676-6F7F43840148}"/>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5575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411B1FF-CF90-EB54-5FAD-245600E34B72}"/>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4BD0DC1A-5C0D-3726-51A9-261675F12C8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93898B49-3CB2-729F-3474-D1B4FCA2F4A0}"/>
              </a:ext>
            </a:extLst>
          </p:cNvPr>
          <p:cNvSpPr txBox="1"/>
          <p:nvPr/>
        </p:nvSpPr>
        <p:spPr>
          <a:xfrm>
            <a:off x="134754" y="159866"/>
            <a:ext cx="8903367" cy="4452471"/>
          </a:xfrm>
          <a:prstGeom prst="rect">
            <a:avLst/>
          </a:prstGeom>
          <a:noFill/>
          <a:ln>
            <a:noFill/>
          </a:ln>
        </p:spPr>
        <p:txBody>
          <a:bodyPr spcFirstLastPara="1" wrap="square" lIns="91425" tIns="91425" rIns="91425" bIns="91425" anchor="t" anchorCtr="0">
            <a:spAutoFit/>
          </a:bodyPr>
          <a:lstStyle/>
          <a:p>
            <a:pPr algn="just"/>
            <a:r>
              <a:rPr lang="pt-BR" sz="2400" b="1" dirty="0"/>
              <a:t>8. Exportação e importação de arquivos de planejamento</a:t>
            </a:r>
          </a:p>
          <a:p>
            <a:pPr lvl="0" algn="just"/>
            <a:r>
              <a:rPr lang="pt-BR" sz="2300" u="sng" dirty="0"/>
              <a:t>O seu dever (Gestor)</a:t>
            </a:r>
            <a:r>
              <a:rPr lang="pt-BR" sz="2300" dirty="0"/>
              <a:t>: Dados abertos (servidores, diárias, receitas, despesas, licitações, contratos, obras) devem ser disponibilizados para download em formato aberto (CSV, XML, XLS), atualizados nos prazos definidos nas regras, com glossário explicando os campos técnicos. Não é aceito apenas em PDF.</a:t>
            </a:r>
          </a:p>
          <a:p>
            <a:pPr lvl="0" algn="just"/>
            <a:r>
              <a:rPr lang="pt-BR" sz="2300" u="sng" dirty="0"/>
              <a:t>O olhar do Fiscal (TCE)</a:t>
            </a:r>
            <a:r>
              <a:rPr lang="pt-BR" sz="2300" dirty="0"/>
              <a:t>: O tribunal avalia se os arquivos estão em formato bruto (sem filtros ou ocultação indevida) e se permitem leitura automatizada (máquina). </a:t>
            </a:r>
          </a:p>
          <a:p>
            <a:pPr lvl="0" algn="just"/>
            <a:r>
              <a:rPr lang="pt-BR" sz="2300" dirty="0"/>
              <a:t>Dados truncados ou sem atualização, são considerados descumprimento da Lei de Acesso à Informação.</a:t>
            </a:r>
          </a:p>
          <a:p>
            <a:pPr>
              <a:lnSpc>
                <a:spcPts val="1950"/>
              </a:lnSpc>
              <a:spcAft>
                <a:spcPts val="800"/>
              </a:spcAft>
            </a:pPr>
            <a:endParaRPr lang="pt-BR" sz="23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8001B1AD-C9E0-B3E8-4C33-D8698320CD95}"/>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0643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812BE30-B1E3-FBDE-9363-F45CBEFE273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C0296D38-2A69-0BDE-7A36-F2C2966667FC}"/>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77BD1854-D810-A31D-F37A-584FEC119C2F}"/>
              </a:ext>
            </a:extLst>
          </p:cNvPr>
          <p:cNvSpPr txBox="1"/>
          <p:nvPr/>
        </p:nvSpPr>
        <p:spPr>
          <a:xfrm>
            <a:off x="134754" y="159866"/>
            <a:ext cx="8903367" cy="492412"/>
          </a:xfrm>
          <a:prstGeom prst="rect">
            <a:avLst/>
          </a:prstGeom>
          <a:noFill/>
          <a:ln>
            <a:noFill/>
          </a:ln>
        </p:spPr>
        <p:txBody>
          <a:bodyPr spcFirstLastPara="1" wrap="square" lIns="91425" tIns="91425" rIns="91425" bIns="91425" anchor="t" anchorCtr="0">
            <a:spAutoFit/>
          </a:bodyPr>
          <a:lstStyle/>
          <a:p>
            <a:r>
              <a:rPr lang="pt-BR" sz="2000" b="1" dirty="0"/>
              <a:t>9. Erros comuns no envio de peças orçamentárias e como evitá-los</a:t>
            </a:r>
            <a:endParaRPr lang="pt-BR"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F453F686-2223-859C-719E-F2F89AD7D20D}"/>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3" name="Tabela 2">
            <a:extLst>
              <a:ext uri="{FF2B5EF4-FFF2-40B4-BE49-F238E27FC236}">
                <a16:creationId xmlns:a16="http://schemas.microsoft.com/office/drawing/2014/main" id="{068DCABC-0153-ECDD-3280-1FE5B32B1A69}"/>
              </a:ext>
            </a:extLst>
          </p:cNvPr>
          <p:cNvGraphicFramePr>
            <a:graphicFrameLocks noGrp="1"/>
          </p:cNvGraphicFramePr>
          <p:nvPr>
            <p:extLst>
              <p:ext uri="{D42A27DB-BD31-4B8C-83A1-F6EECF244321}">
                <p14:modId xmlns:p14="http://schemas.microsoft.com/office/powerpoint/2010/main" val="541516899"/>
              </p:ext>
            </p:extLst>
          </p:nvPr>
        </p:nvGraphicFramePr>
        <p:xfrm>
          <a:off x="268704" y="639037"/>
          <a:ext cx="8567288" cy="3271205"/>
        </p:xfrm>
        <a:graphic>
          <a:graphicData uri="http://schemas.openxmlformats.org/drawingml/2006/table">
            <a:tbl>
              <a:tblPr firstRow="1" firstCol="1" bandRow="1">
                <a:tableStyleId>{5C22544A-7EE6-4342-B048-85BDC9FD1C3A}</a:tableStyleId>
              </a:tblPr>
              <a:tblGrid>
                <a:gridCol w="4283644">
                  <a:extLst>
                    <a:ext uri="{9D8B030D-6E8A-4147-A177-3AD203B41FA5}">
                      <a16:colId xmlns:a16="http://schemas.microsoft.com/office/drawing/2014/main" val="1276578432"/>
                    </a:ext>
                  </a:extLst>
                </a:gridCol>
                <a:gridCol w="4283644">
                  <a:extLst>
                    <a:ext uri="{9D8B030D-6E8A-4147-A177-3AD203B41FA5}">
                      <a16:colId xmlns:a16="http://schemas.microsoft.com/office/drawing/2014/main" val="1313183185"/>
                    </a:ext>
                  </a:extLst>
                </a:gridCol>
              </a:tblGrid>
              <a:tr h="0">
                <a:tc>
                  <a:txBody>
                    <a:bodyPr/>
                    <a:lstStyle/>
                    <a:p>
                      <a:pPr>
                        <a:lnSpc>
                          <a:spcPct val="107000"/>
                        </a:lnSpc>
                        <a:spcAft>
                          <a:spcPts val="800"/>
                        </a:spcAft>
                        <a:buNone/>
                      </a:pPr>
                      <a:r>
                        <a:rPr lang="pt-BR" sz="1600" b="0" kern="100" dirty="0">
                          <a:solidFill>
                            <a:schemeClr val="bg1"/>
                          </a:solidFill>
                          <a:effectLst/>
                          <a:latin typeface="Arial" panose="020B0604020202020204" pitchFamily="34" charset="0"/>
                          <a:cs typeface="Arial" panose="020B0604020202020204" pitchFamily="34" charset="0"/>
                        </a:rPr>
                        <a:t>Erro Comum</a:t>
                      </a:r>
                      <a:endParaRPr lang="pt-BR" sz="1600" b="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0" marR="152400" marT="95250" marB="95250" anchor="ctr">
                    <a:solidFill>
                      <a:schemeClr val="tx1"/>
                    </a:solidFill>
                  </a:tcPr>
                </a:tc>
                <a:tc>
                  <a:txBody>
                    <a:bodyPr/>
                    <a:lstStyle/>
                    <a:p>
                      <a:pPr>
                        <a:lnSpc>
                          <a:spcPct val="107000"/>
                        </a:lnSpc>
                        <a:spcAft>
                          <a:spcPts val="800"/>
                        </a:spcAft>
                        <a:buNone/>
                      </a:pPr>
                      <a:r>
                        <a:rPr lang="pt-BR" sz="1600" b="0" kern="100" dirty="0">
                          <a:solidFill>
                            <a:schemeClr val="bg1"/>
                          </a:solidFill>
                          <a:effectLst/>
                          <a:latin typeface="Arial" panose="020B0604020202020204" pitchFamily="34" charset="0"/>
                          <a:cs typeface="Arial" panose="020B0604020202020204" pitchFamily="34" charset="0"/>
                        </a:rPr>
                        <a:t>Como Evitar (Verificação no ProGov)</a:t>
                      </a:r>
                      <a:endParaRPr lang="pt-BR" sz="1600" b="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152400" marR="152400" marT="95250" marB="95250" anchor="ctr">
                    <a:solidFill>
                      <a:schemeClr val="tx1"/>
                    </a:solidFill>
                  </a:tcPr>
                </a:tc>
                <a:extLst>
                  <a:ext uri="{0D108BD9-81ED-4DB2-BD59-A6C34878D82A}">
                    <a16:rowId xmlns:a16="http://schemas.microsoft.com/office/drawing/2014/main" val="3008014160"/>
                  </a:ext>
                </a:extLst>
              </a:tr>
              <a:tr h="0">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Dotação irrisória (valor simbólico sem execução real)</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152400" marT="95250" marB="95250" anchor="ctr">
                    <a:solidFill>
                      <a:schemeClr val="bg1">
                        <a:lumMod val="95000"/>
                      </a:schemeClr>
                    </a:solidFill>
                  </a:tcPr>
                </a:tc>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Fixar dotações compatíveis com a execução prevista [questionário: Q02-V03/19108]</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52400" marR="0" marT="95250" marB="95250" anchor="ctr">
                    <a:solidFill>
                      <a:schemeClr val="bg1">
                        <a:lumMod val="95000"/>
                      </a:schemeClr>
                    </a:solidFill>
                  </a:tcPr>
                </a:tc>
                <a:extLst>
                  <a:ext uri="{0D108BD9-81ED-4DB2-BD59-A6C34878D82A}">
                    <a16:rowId xmlns:a16="http://schemas.microsoft.com/office/drawing/2014/main" val="1740694630"/>
                  </a:ext>
                </a:extLst>
              </a:tr>
              <a:tr h="0">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Estimativa de FPM desatualizada (apenas repetindo ano anterior)</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152400" marT="95250" marB="95250" anchor="ctr">
                    <a:solidFill>
                      <a:schemeClr val="bg1">
                        <a:lumMod val="95000"/>
                      </a:schemeClr>
                    </a:solidFill>
                  </a:tcPr>
                </a:tc>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Usar metodologia própria com base em dados oficiais da STN/TCU [19198 a 19101]</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52400" marR="0" marT="95250" marB="95250" anchor="ctr">
                    <a:solidFill>
                      <a:schemeClr val="bg1">
                        <a:lumMod val="95000"/>
                      </a:schemeClr>
                    </a:solidFill>
                  </a:tcPr>
                </a:tc>
                <a:extLst>
                  <a:ext uri="{0D108BD9-81ED-4DB2-BD59-A6C34878D82A}">
                    <a16:rowId xmlns:a16="http://schemas.microsoft.com/office/drawing/2014/main" val="3469791954"/>
                  </a:ext>
                </a:extLst>
              </a:tr>
              <a:tr h="0">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Ausência de anexo consolidado (versão original sem alterações)</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152400" marT="95250" marB="95250" anchor="ctr">
                    <a:solidFill>
                      <a:schemeClr val="bg1">
                        <a:lumMod val="95000"/>
                      </a:schemeClr>
                    </a:solidFill>
                  </a:tcPr>
                </a:tc>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Disponibilizar a LDO, LOA e PPA consolidados (com todas as alterações) [19075/19078]</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52400" marR="0" marT="95250" marB="95250" anchor="ctr">
                    <a:solidFill>
                      <a:schemeClr val="bg1">
                        <a:lumMod val="95000"/>
                      </a:schemeClr>
                    </a:solidFill>
                  </a:tcPr>
                </a:tc>
                <a:extLst>
                  <a:ext uri="{0D108BD9-81ED-4DB2-BD59-A6C34878D82A}">
                    <a16:rowId xmlns:a16="http://schemas.microsoft.com/office/drawing/2014/main" val="2887148922"/>
                  </a:ext>
                </a:extLst>
              </a:tr>
              <a:tr h="0">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Não publicação de instrumentos auxiliares (manuais, fluxos)</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152400" marT="95250" marB="95250" anchor="ctr">
                    <a:solidFill>
                      <a:schemeClr val="bg1">
                        <a:lumMod val="95000"/>
                      </a:schemeClr>
                    </a:solidFill>
                  </a:tcPr>
                </a:tc>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Publicar manuais de elaboração do PPA, LDO e monitoramento [19030/19060/19081]</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52400" marR="0" marT="95250" marB="95250" anchor="ctr">
                    <a:solidFill>
                      <a:schemeClr val="bg1">
                        <a:lumMod val="95000"/>
                      </a:schemeClr>
                    </a:solidFill>
                  </a:tcPr>
                </a:tc>
                <a:extLst>
                  <a:ext uri="{0D108BD9-81ED-4DB2-BD59-A6C34878D82A}">
                    <a16:rowId xmlns:a16="http://schemas.microsoft.com/office/drawing/2014/main" val="1710006217"/>
                  </a:ext>
                </a:extLst>
              </a:tr>
              <a:tr h="0">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Falta de participação popular documentada</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152400" marT="95250" marB="95250" anchor="ctr">
                    <a:solidFill>
                      <a:schemeClr val="bg1">
                        <a:lumMod val="95000"/>
                      </a:schemeClr>
                    </a:solidFill>
                  </a:tcPr>
                </a:tc>
                <a:tc>
                  <a:txBody>
                    <a:bodyPr/>
                    <a:lstStyle/>
                    <a:p>
                      <a:pPr>
                        <a:lnSpc>
                          <a:spcPct val="107000"/>
                        </a:lnSpc>
                        <a:spcAft>
                          <a:spcPts val="800"/>
                        </a:spcAft>
                        <a:buNone/>
                      </a:pPr>
                      <a:r>
                        <a:rPr lang="pt-BR" sz="1200" b="0" kern="100" dirty="0">
                          <a:solidFill>
                            <a:schemeClr val="tx1"/>
                          </a:solidFill>
                          <a:effectLst/>
                          <a:latin typeface="Arial" panose="020B0604020202020204" pitchFamily="34" charset="0"/>
                          <a:cs typeface="Arial" panose="020B0604020202020204" pitchFamily="34" charset="0"/>
                        </a:rPr>
                        <a:t>Registrar atas, transmissões e links de audiências públicas [19085 a 19088]</a:t>
                      </a:r>
                      <a:endParaRPr lang="pt-BR" sz="1200" b="0" kern="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152400" marR="0" marT="95250" marB="95250" anchor="ctr">
                    <a:solidFill>
                      <a:schemeClr val="bg1">
                        <a:lumMod val="95000"/>
                      </a:schemeClr>
                    </a:solidFill>
                  </a:tcPr>
                </a:tc>
                <a:extLst>
                  <a:ext uri="{0D108BD9-81ED-4DB2-BD59-A6C34878D82A}">
                    <a16:rowId xmlns:a16="http://schemas.microsoft.com/office/drawing/2014/main" val="2205534890"/>
                  </a:ext>
                </a:extLst>
              </a:tr>
            </a:tbl>
          </a:graphicData>
        </a:graphic>
      </p:graphicFrame>
    </p:spTree>
    <p:extLst>
      <p:ext uri="{BB962C8B-B14F-4D97-AF65-F5344CB8AC3E}">
        <p14:creationId xmlns:p14="http://schemas.microsoft.com/office/powerpoint/2010/main" val="2519913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403E6E68-EE4A-A33A-4BC5-095AFE69F935}"/>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236C90DD-3139-8553-41F8-CB8F25DEE46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03E906F0-CECA-B95D-5B13-30FBAF181245}"/>
              </a:ext>
            </a:extLst>
          </p:cNvPr>
          <p:cNvSpPr txBox="1"/>
          <p:nvPr/>
        </p:nvSpPr>
        <p:spPr>
          <a:xfrm>
            <a:off x="134754" y="159866"/>
            <a:ext cx="8903367" cy="3262401"/>
          </a:xfrm>
          <a:prstGeom prst="rect">
            <a:avLst/>
          </a:prstGeom>
          <a:noFill/>
          <a:ln>
            <a:noFill/>
          </a:ln>
        </p:spPr>
        <p:txBody>
          <a:bodyPr spcFirstLastPara="1" wrap="square" lIns="91425" tIns="91425" rIns="91425" bIns="91425" anchor="t" anchorCtr="0">
            <a:spAutoFit/>
          </a:bodyPr>
          <a:lstStyle/>
          <a:p>
            <a:r>
              <a:rPr lang="pt-BR" sz="2000" b="1" dirty="0">
                <a:solidFill>
                  <a:srgbClr val="321DCD"/>
                </a:solidFill>
              </a:rPr>
              <a:t>Questão 1</a:t>
            </a:r>
          </a:p>
          <a:p>
            <a:pPr algn="just"/>
            <a:r>
              <a:rPr lang="pt-BR" sz="2000" dirty="0">
                <a:solidFill>
                  <a:srgbClr val="321DCD"/>
                </a:solidFill>
              </a:rPr>
              <a:t>Sobre a elaboração do PPA 2026-2029, qual é a alternativa correta:</a:t>
            </a:r>
          </a:p>
          <a:p>
            <a:pPr algn="just"/>
            <a:r>
              <a:rPr lang="pt-BR" sz="2000" dirty="0">
                <a:solidFill>
                  <a:srgbClr val="321DCD"/>
                </a:solidFill>
              </a:rPr>
              <a:t>A) Os programas podem ser genéricos, sem indicadores, desde que tenham previsão financeira.</a:t>
            </a:r>
          </a:p>
          <a:p>
            <a:pPr algn="just"/>
            <a:r>
              <a:rPr lang="pt-BR" sz="2000" dirty="0">
                <a:solidFill>
                  <a:srgbClr val="321DCD"/>
                </a:solidFill>
              </a:rPr>
              <a:t>B) O PPA deve conter programas com objetivos mensuráveis, público-alvo definido e indicadores de desempenho.</a:t>
            </a:r>
          </a:p>
          <a:p>
            <a:pPr algn="just"/>
            <a:r>
              <a:rPr lang="pt-BR" sz="2000" dirty="0">
                <a:solidFill>
                  <a:srgbClr val="321DCD"/>
                </a:solidFill>
              </a:rPr>
              <a:t>C) As metas físicas anuais são obrigatórias apenas para a LOA, não para o PPA.</a:t>
            </a:r>
          </a:p>
          <a:p>
            <a:br>
              <a:rPr lang="pt-BR" sz="2000" dirty="0">
                <a:solidFill>
                  <a:srgbClr val="321DCD"/>
                </a:solidFill>
              </a:rPr>
            </a:br>
            <a:endParaRPr lang="pt-BR" sz="2000" dirty="0">
              <a:solidFill>
                <a:srgbClr val="321DCD"/>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38FAE63A-8D9B-A8EF-02FD-858CB1DE0E24}"/>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1206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A8C75D4-9CE8-9963-0BBD-1BC69E28F8F8}"/>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106C970-602B-965B-0C52-CD5D2641EBB8}"/>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47D8D348-C1D3-1BB7-FF31-5AD86F531D19}"/>
              </a:ext>
            </a:extLst>
          </p:cNvPr>
          <p:cNvSpPr txBox="1"/>
          <p:nvPr/>
        </p:nvSpPr>
        <p:spPr>
          <a:xfrm>
            <a:off x="134754" y="159866"/>
            <a:ext cx="8903367" cy="3005921"/>
          </a:xfrm>
          <a:prstGeom prst="rect">
            <a:avLst/>
          </a:prstGeom>
          <a:noFill/>
          <a:ln>
            <a:noFill/>
          </a:ln>
        </p:spPr>
        <p:txBody>
          <a:bodyPr spcFirstLastPara="1" wrap="square" lIns="91425" tIns="91425" rIns="91425" bIns="91425" anchor="t" anchorCtr="0">
            <a:spAutoFit/>
          </a:bodyPr>
          <a:lstStyle/>
          <a:p>
            <a:r>
              <a:rPr lang="pt-BR" sz="2000" b="1" dirty="0">
                <a:solidFill>
                  <a:srgbClr val="321DCD"/>
                </a:solidFill>
              </a:rPr>
              <a:t>Questão 2</a:t>
            </a:r>
          </a:p>
          <a:p>
            <a:pPr algn="just"/>
            <a:r>
              <a:rPr lang="pt-BR" sz="2000" dirty="0">
                <a:solidFill>
                  <a:srgbClr val="321DCD"/>
                </a:solidFill>
              </a:rPr>
              <a:t>Em relação aos créditos adicionais, é correto afirmar que:</a:t>
            </a:r>
          </a:p>
          <a:p>
            <a:pPr algn="just"/>
            <a:r>
              <a:rPr lang="pt-BR" sz="2000" dirty="0">
                <a:solidFill>
                  <a:srgbClr val="321DCD"/>
                </a:solidFill>
              </a:rPr>
              <a:t>A) Créditos suplementares podem ser abertos livremente pelo Executivo, sem limites definidos na LDO.</a:t>
            </a:r>
          </a:p>
          <a:p>
            <a:pPr algn="just"/>
            <a:r>
              <a:rPr lang="pt-BR" sz="2000" dirty="0">
                <a:solidFill>
                  <a:srgbClr val="321DCD"/>
                </a:solidFill>
              </a:rPr>
              <a:t>B) Alterações orçamentárias devem respeitar os limites autorizados e possuir fluxos e responsabilidades definidos.</a:t>
            </a:r>
          </a:p>
          <a:p>
            <a:pPr algn="just"/>
            <a:r>
              <a:rPr lang="pt-BR" sz="2000" dirty="0">
                <a:solidFill>
                  <a:srgbClr val="321DCD"/>
                </a:solidFill>
              </a:rPr>
              <a:t>C) O TCE-PR não avalia controles sobre créditos adicionais, apenas a execução financeira final.</a:t>
            </a:r>
          </a:p>
          <a:p>
            <a:pPr>
              <a:lnSpc>
                <a:spcPts val="1950"/>
              </a:lnSpc>
              <a:spcAft>
                <a:spcPts val="800"/>
              </a:spcAft>
            </a:pPr>
            <a:endParaRPr lang="pt-BR" sz="2000" dirty="0">
              <a:solidFill>
                <a:srgbClr val="321DCD"/>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989DA335-3BCE-7B56-6FF3-10C747CC76FD}"/>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9955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E73FFF90-9528-D824-A734-C4608959FFB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9696A819-F847-4E5B-FE66-11589AFCE3ED}"/>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4898F033-85DB-1460-ABE1-8A653011994F}"/>
              </a:ext>
            </a:extLst>
          </p:cNvPr>
          <p:cNvSpPr txBox="1"/>
          <p:nvPr/>
        </p:nvSpPr>
        <p:spPr>
          <a:xfrm>
            <a:off x="134754" y="159866"/>
            <a:ext cx="8903367" cy="4483248"/>
          </a:xfrm>
          <a:prstGeom prst="rect">
            <a:avLst/>
          </a:prstGeom>
          <a:noFill/>
          <a:ln>
            <a:noFill/>
          </a:ln>
        </p:spPr>
        <p:txBody>
          <a:bodyPr spcFirstLastPara="1" wrap="square" lIns="91425" tIns="91425" rIns="91425" bIns="91425" anchor="t" anchorCtr="0">
            <a:spAutoFit/>
          </a:bodyPr>
          <a:lstStyle/>
          <a:p>
            <a:pPr algn="just"/>
            <a:r>
              <a:rPr lang="pt-BR" sz="1600" b="1" dirty="0"/>
              <a:t>Referência </a:t>
            </a:r>
          </a:p>
          <a:p>
            <a:pPr algn="just"/>
            <a:r>
              <a:rPr lang="pt-BR" sz="1600" dirty="0"/>
              <a:t>TRIBUNAL DE CONTAS DO ESTADO DO PARANÁ (TCE-PR). </a:t>
            </a:r>
            <a:r>
              <a:rPr lang="pt-BR" sz="1600" i="1" dirty="0"/>
              <a:t>Questionários do Programa ProGov – Área: Administração Financeira (PPA, LDO, LOA, Execução Orçamentária)</a:t>
            </a:r>
            <a:r>
              <a:rPr lang="pt-BR" sz="1600" dirty="0"/>
              <a:t>. Anexos ao Processo de Prestação de Contas Anual (PCA). Curitiba: TCE-PR, 2025.</a:t>
            </a:r>
          </a:p>
          <a:p>
            <a:pPr algn="just"/>
            <a:r>
              <a:rPr lang="pt-BR" sz="1600" dirty="0"/>
              <a:t>TRIBUNAL DE CONTAS DO ESTADO DO PARANÁ (TCE-PR). </a:t>
            </a:r>
            <a:r>
              <a:rPr lang="pt-BR" sz="1600" i="1" dirty="0"/>
              <a:t>Live de Lançamento da Nota Técnica nº 40 e Oficinas do Progov</a:t>
            </a:r>
            <a:r>
              <a:rPr lang="pt-BR" sz="1600" dirty="0"/>
              <a:t>. </a:t>
            </a:r>
          </a:p>
          <a:p>
            <a:pPr algn="just"/>
            <a:r>
              <a:rPr lang="pt-BR" sz="1600" dirty="0"/>
              <a:t>TRIBUNAL DE CONTAS DO ESTADO DO PARANÁ (TCE-PR). </a:t>
            </a:r>
            <a:r>
              <a:rPr lang="pt-BR" sz="1600" i="1" dirty="0"/>
              <a:t>Live sobre Prazo de Cadastramento de Interlocutores e Novas Áreas do Progov</a:t>
            </a:r>
            <a:r>
              <a:rPr lang="pt-BR" sz="1600" dirty="0"/>
              <a:t>. </a:t>
            </a:r>
          </a:p>
          <a:p>
            <a:pPr algn="just"/>
            <a:r>
              <a:rPr lang="pt-BR" sz="1600" dirty="0"/>
              <a:t>BRASIL. </a:t>
            </a:r>
            <a:r>
              <a:rPr lang="pt-BR" sz="1600" i="1" dirty="0"/>
              <a:t>Lei nº 4.320, de 17 de março de 1964</a:t>
            </a:r>
            <a:r>
              <a:rPr lang="pt-BR" sz="1600" dirty="0"/>
              <a:t>. Estatui Normas Gerais de Direito Financeiro para elaboração e controle dos orçamentos e balanços da União, Estados, Municípios e Distrito Federal.</a:t>
            </a:r>
          </a:p>
          <a:p>
            <a:pPr algn="just"/>
            <a:r>
              <a:rPr lang="pt-BR" sz="1600" dirty="0"/>
              <a:t>BRASIL. </a:t>
            </a:r>
            <a:r>
              <a:rPr lang="pt-BR" sz="1600" i="1" dirty="0"/>
              <a:t>Lei Complementar nº 101, de 4 de maio de 2000</a:t>
            </a:r>
            <a:r>
              <a:rPr lang="pt-BR" sz="1600" dirty="0"/>
              <a:t>. Estabelece normas de finanças públicas voltadas para a responsabilidade na gestão fiscal (Lei de Responsabilidade Fiscal – LRF).</a:t>
            </a:r>
          </a:p>
          <a:p>
            <a:pPr algn="just"/>
            <a:r>
              <a:rPr lang="pt-BR" sz="1600" dirty="0"/>
              <a:t>BRASIL. </a:t>
            </a:r>
            <a:r>
              <a:rPr lang="pt-BR" sz="1600" i="1" dirty="0"/>
              <a:t>Lei nº 14.133, de 1º de abril de 2021</a:t>
            </a:r>
            <a:r>
              <a:rPr lang="pt-BR" sz="1600" dirty="0"/>
              <a:t>. Lei de Licitações e Contratos Administrativos (Nova Lei de Licitações).</a:t>
            </a:r>
            <a:endParaRPr lang="pt-BR" dirty="0"/>
          </a:p>
          <a:p>
            <a:pPr>
              <a:lnSpc>
                <a:spcPts val="1950"/>
              </a:lnSpc>
              <a:spcAft>
                <a:spcPts val="800"/>
              </a:spcAft>
            </a:pPr>
            <a:endParaRPr lang="pt-BR" sz="23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4A5D4571-77C3-9B6B-8DB4-5E12340652AF}"/>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2355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3">
          <a:extLst>
            <a:ext uri="{FF2B5EF4-FFF2-40B4-BE49-F238E27FC236}">
              <a16:creationId xmlns:a16="http://schemas.microsoft.com/office/drawing/2014/main" id="{1B209EA1-95D7-9553-0BB9-FBC53C6B3368}"/>
            </a:ext>
          </a:extLst>
        </p:cNvPr>
        <p:cNvGrpSpPr/>
        <p:nvPr/>
      </p:nvGrpSpPr>
      <p:grpSpPr>
        <a:xfrm>
          <a:off x="0" y="0"/>
          <a:ext cx="0" cy="0"/>
          <a:chOff x="0" y="0"/>
          <a:chExt cx="0" cy="0"/>
        </a:xfrm>
      </p:grpSpPr>
      <p:pic>
        <p:nvPicPr>
          <p:cNvPr id="54" name="Google Shape;54;p13">
            <a:extLst>
              <a:ext uri="{FF2B5EF4-FFF2-40B4-BE49-F238E27FC236}">
                <a16:creationId xmlns:a16="http://schemas.microsoft.com/office/drawing/2014/main" id="{EFE27B47-89DE-854F-DA32-E50E99D5D99E}"/>
              </a:ext>
            </a:extLst>
          </p:cNvPr>
          <p:cNvPicPr preferRelativeResize="0"/>
          <p:nvPr/>
        </p:nvPicPr>
        <p:blipFill>
          <a:blip r:embed="rId3">
            <a:alphaModFix/>
          </a:blip>
          <a:stretch>
            <a:fillRect/>
          </a:stretch>
        </p:blipFill>
        <p:spPr>
          <a:xfrm>
            <a:off x="0" y="0"/>
            <a:ext cx="9144000" cy="5143500"/>
          </a:xfrm>
          <a:prstGeom prst="rect">
            <a:avLst/>
          </a:prstGeom>
          <a:noFill/>
          <a:ln>
            <a:noFill/>
          </a:ln>
        </p:spPr>
      </p:pic>
      <p:sp>
        <p:nvSpPr>
          <p:cNvPr id="56" name="Google Shape;56;p13">
            <a:extLst>
              <a:ext uri="{FF2B5EF4-FFF2-40B4-BE49-F238E27FC236}">
                <a16:creationId xmlns:a16="http://schemas.microsoft.com/office/drawing/2014/main" id="{A28E252E-DAF0-B3E8-91B1-26D7C36D679E}"/>
              </a:ext>
            </a:extLst>
          </p:cNvPr>
          <p:cNvSpPr txBox="1"/>
          <p:nvPr/>
        </p:nvSpPr>
        <p:spPr>
          <a:xfrm>
            <a:off x="873675" y="1828801"/>
            <a:ext cx="5887344" cy="135418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lang="pt-BR" sz="2800" b="1" i="0" dirty="0">
              <a:solidFill>
                <a:schemeClr val="bg1"/>
              </a:solidFill>
              <a:effectLst/>
              <a:highlight>
                <a:srgbClr val="FF6600"/>
              </a:highlight>
              <a:latin typeface="Arial" panose="020B0604020202020204" pitchFamily="34" charset="0"/>
              <a:cs typeface="Arial" panose="020B0604020202020204" pitchFamily="34" charset="0"/>
            </a:endParaRPr>
          </a:p>
          <a:p>
            <a:pPr marL="0" lvl="0" indent="0" algn="ctr" rtl="0">
              <a:spcBef>
                <a:spcPts val="0"/>
              </a:spcBef>
              <a:spcAft>
                <a:spcPts val="0"/>
              </a:spcAft>
              <a:buNone/>
            </a:pPr>
            <a:r>
              <a:rPr lang="pt-BR" sz="4800" b="1" dirty="0">
                <a:solidFill>
                  <a:schemeClr val="bg1"/>
                </a:solidFill>
                <a:highlight>
                  <a:srgbClr val="FF6600"/>
                </a:highlight>
                <a:latin typeface="Arial" panose="020B0604020202020204" pitchFamily="34" charset="0"/>
                <a:cs typeface="Arial" panose="020B0604020202020204" pitchFamily="34" charset="0"/>
              </a:rPr>
              <a:t>D ú v i d a s ?</a:t>
            </a:r>
            <a:endParaRPr sz="4800" dirty="0">
              <a:solidFill>
                <a:schemeClr val="bg1"/>
              </a:solidFill>
              <a:highlight>
                <a:srgbClr val="FF6600"/>
              </a:highlight>
              <a:latin typeface="Montserrat"/>
              <a:ea typeface="Montserrat"/>
              <a:cs typeface="Montserrat"/>
              <a:sym typeface="Montserrat"/>
            </a:endParaRPr>
          </a:p>
        </p:txBody>
      </p:sp>
    </p:spTree>
    <p:extLst>
      <p:ext uri="{BB962C8B-B14F-4D97-AF65-F5344CB8AC3E}">
        <p14:creationId xmlns:p14="http://schemas.microsoft.com/office/powerpoint/2010/main" val="410068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a:extLst>
            <a:ext uri="{FF2B5EF4-FFF2-40B4-BE49-F238E27FC236}">
              <a16:creationId xmlns:a16="http://schemas.microsoft.com/office/drawing/2014/main" id="{C43042D8-415A-5082-1E50-D9837AB7EF1A}"/>
            </a:ext>
          </a:extLst>
        </p:cNvPr>
        <p:cNvGrpSpPr/>
        <p:nvPr/>
      </p:nvGrpSpPr>
      <p:grpSpPr>
        <a:xfrm>
          <a:off x="0" y="0"/>
          <a:ext cx="0" cy="0"/>
          <a:chOff x="0" y="0"/>
          <a:chExt cx="0" cy="0"/>
        </a:xfrm>
      </p:grpSpPr>
      <p:pic>
        <p:nvPicPr>
          <p:cNvPr id="54" name="Google Shape;54;p13">
            <a:extLst>
              <a:ext uri="{FF2B5EF4-FFF2-40B4-BE49-F238E27FC236}">
                <a16:creationId xmlns:a16="http://schemas.microsoft.com/office/drawing/2014/main" id="{C0E978E1-32F2-758E-4847-33B3BFCCC951}"/>
              </a:ext>
            </a:extLst>
          </p:cNvPr>
          <p:cNvPicPr preferRelativeResize="0"/>
          <p:nvPr/>
        </p:nvPicPr>
        <p:blipFill>
          <a:blip r:embed="rId3">
            <a:alphaModFix/>
          </a:blip>
          <a:stretch>
            <a:fillRect/>
          </a:stretch>
        </p:blipFill>
        <p:spPr>
          <a:xfrm>
            <a:off x="0" y="0"/>
            <a:ext cx="9144000" cy="5143500"/>
          </a:xfrm>
          <a:prstGeom prst="rect">
            <a:avLst/>
          </a:prstGeom>
          <a:noFill/>
          <a:ln>
            <a:noFill/>
          </a:ln>
        </p:spPr>
      </p:pic>
      <p:sp>
        <p:nvSpPr>
          <p:cNvPr id="56" name="Google Shape;56;p13">
            <a:extLst>
              <a:ext uri="{FF2B5EF4-FFF2-40B4-BE49-F238E27FC236}">
                <a16:creationId xmlns:a16="http://schemas.microsoft.com/office/drawing/2014/main" id="{E80BF35D-B563-479F-77E4-F5F5C7606521}"/>
              </a:ext>
            </a:extLst>
          </p:cNvPr>
          <p:cNvSpPr txBox="1"/>
          <p:nvPr/>
        </p:nvSpPr>
        <p:spPr>
          <a:xfrm>
            <a:off x="544944" y="711200"/>
            <a:ext cx="6613237" cy="35086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BR" sz="3600" dirty="0">
                <a:solidFill>
                  <a:schemeClr val="bg1"/>
                </a:solidFill>
                <a:highlight>
                  <a:srgbClr val="FF6600"/>
                </a:highlight>
              </a:rPr>
              <a:t>Seja a diferença que transforma a Gestão Pública!</a:t>
            </a:r>
            <a:endParaRPr lang="pt-BR" sz="5400" b="1" dirty="0">
              <a:solidFill>
                <a:schemeClr val="bg1"/>
              </a:solidFill>
              <a:highlight>
                <a:srgbClr val="FF6600"/>
              </a:highlight>
              <a:latin typeface="Arial" panose="020B0604020202020204" pitchFamily="34" charset="0"/>
              <a:cs typeface="Arial" panose="020B0604020202020204" pitchFamily="34" charset="0"/>
            </a:endParaRPr>
          </a:p>
          <a:p>
            <a:pPr marL="0" lvl="0" indent="0" algn="ctr" rtl="0">
              <a:spcBef>
                <a:spcPts val="0"/>
              </a:spcBef>
              <a:spcAft>
                <a:spcPts val="0"/>
              </a:spcAft>
              <a:buNone/>
            </a:pPr>
            <a:endParaRPr lang="pt-BR" sz="4800" b="1" dirty="0">
              <a:solidFill>
                <a:schemeClr val="bg1"/>
              </a:solidFill>
              <a:highlight>
                <a:srgbClr val="FF6600"/>
              </a:highlight>
              <a:latin typeface="Arial" panose="020B0604020202020204" pitchFamily="34" charset="0"/>
              <a:ea typeface="Montserrat"/>
              <a:cs typeface="Arial" panose="020B0604020202020204" pitchFamily="34" charset="0"/>
              <a:sym typeface="Montserrat"/>
            </a:endParaRPr>
          </a:p>
          <a:p>
            <a:pPr marL="0" lvl="0" indent="0" algn="ctr" rtl="0">
              <a:spcBef>
                <a:spcPts val="0"/>
              </a:spcBef>
              <a:spcAft>
                <a:spcPts val="0"/>
              </a:spcAft>
              <a:buNone/>
            </a:pPr>
            <a:endParaRPr lang="pt-BR" sz="4800" b="1" dirty="0">
              <a:solidFill>
                <a:schemeClr val="bg1"/>
              </a:solidFill>
              <a:highlight>
                <a:srgbClr val="FF6600"/>
              </a:highlight>
              <a:latin typeface="Arial" panose="020B0604020202020204" pitchFamily="34" charset="0"/>
              <a:ea typeface="Montserrat"/>
              <a:cs typeface="Arial" panose="020B0604020202020204" pitchFamily="34" charset="0"/>
              <a:sym typeface="Montserrat"/>
            </a:endParaRPr>
          </a:p>
          <a:p>
            <a:pPr marL="0" lvl="0" indent="0" algn="ctr" rtl="0">
              <a:spcBef>
                <a:spcPts val="0"/>
              </a:spcBef>
              <a:spcAft>
                <a:spcPts val="0"/>
              </a:spcAft>
              <a:buNone/>
            </a:pPr>
            <a:r>
              <a:rPr lang="pt-BR" sz="4800" b="1" dirty="0">
                <a:solidFill>
                  <a:schemeClr val="bg1"/>
                </a:solidFill>
                <a:highlight>
                  <a:srgbClr val="FF6600"/>
                </a:highlight>
                <a:latin typeface="Arial" panose="020B0604020202020204" pitchFamily="34" charset="0"/>
                <a:ea typeface="Montserrat"/>
                <a:cs typeface="Arial" panose="020B0604020202020204" pitchFamily="34" charset="0"/>
                <a:sym typeface="Montserrat"/>
              </a:rPr>
              <a:t>Só Venha!!!</a:t>
            </a:r>
            <a:endParaRPr sz="4800" dirty="0">
              <a:solidFill>
                <a:schemeClr val="bg1"/>
              </a:solidFill>
              <a:highlight>
                <a:srgbClr val="FF6600"/>
              </a:highlight>
              <a:latin typeface="Montserrat"/>
              <a:ea typeface="Montserrat"/>
              <a:cs typeface="Montserrat"/>
              <a:sym typeface="Montserrat"/>
            </a:endParaRPr>
          </a:p>
        </p:txBody>
      </p:sp>
    </p:spTree>
    <p:extLst>
      <p:ext uri="{BB962C8B-B14F-4D97-AF65-F5344CB8AC3E}">
        <p14:creationId xmlns:p14="http://schemas.microsoft.com/office/powerpoint/2010/main" val="2499930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a:extLst>
            <a:ext uri="{FF2B5EF4-FFF2-40B4-BE49-F238E27FC236}">
              <a16:creationId xmlns:a16="http://schemas.microsoft.com/office/drawing/2014/main" id="{89753842-8492-FB44-109F-005959027664}"/>
            </a:ext>
          </a:extLst>
        </p:cNvPr>
        <p:cNvGrpSpPr/>
        <p:nvPr/>
      </p:nvGrpSpPr>
      <p:grpSpPr>
        <a:xfrm>
          <a:off x="0" y="0"/>
          <a:ext cx="0" cy="0"/>
          <a:chOff x="0" y="0"/>
          <a:chExt cx="0" cy="0"/>
        </a:xfrm>
      </p:grpSpPr>
      <p:pic>
        <p:nvPicPr>
          <p:cNvPr id="54" name="Google Shape;54;p13">
            <a:extLst>
              <a:ext uri="{FF2B5EF4-FFF2-40B4-BE49-F238E27FC236}">
                <a16:creationId xmlns:a16="http://schemas.microsoft.com/office/drawing/2014/main" id="{21C13C3F-5DD9-2530-7EE8-AC4F6548F527}"/>
              </a:ext>
            </a:extLst>
          </p:cNvPr>
          <p:cNvPicPr preferRelativeResize="0"/>
          <p:nvPr/>
        </p:nvPicPr>
        <p:blipFill>
          <a:blip r:embed="rId3">
            <a:alphaModFix/>
          </a:blip>
          <a:stretch>
            <a:fillRect/>
          </a:stretch>
        </p:blipFill>
        <p:spPr>
          <a:xfrm>
            <a:off x="-98612" y="20573"/>
            <a:ext cx="9242612" cy="5143500"/>
          </a:xfrm>
          <a:prstGeom prst="rect">
            <a:avLst/>
          </a:prstGeom>
          <a:noFill/>
          <a:ln>
            <a:noFill/>
          </a:ln>
        </p:spPr>
      </p:pic>
      <p:sp>
        <p:nvSpPr>
          <p:cNvPr id="55" name="Google Shape;55;p13">
            <a:extLst>
              <a:ext uri="{FF2B5EF4-FFF2-40B4-BE49-F238E27FC236}">
                <a16:creationId xmlns:a16="http://schemas.microsoft.com/office/drawing/2014/main" id="{B270E534-97A1-52BD-C95A-DB780BCFF97E}"/>
              </a:ext>
            </a:extLst>
          </p:cNvPr>
          <p:cNvSpPr txBox="1"/>
          <p:nvPr/>
        </p:nvSpPr>
        <p:spPr>
          <a:xfrm>
            <a:off x="412283" y="1963906"/>
            <a:ext cx="6901314" cy="1138743"/>
          </a:xfrm>
          <a:prstGeom prst="rect">
            <a:avLst/>
          </a:prstGeom>
          <a:noFill/>
          <a:ln>
            <a:noFill/>
          </a:ln>
        </p:spPr>
        <p:txBody>
          <a:bodyPr spcFirstLastPara="1" wrap="square" lIns="91425" tIns="91425" rIns="91425" bIns="91425" anchor="t" anchorCtr="0">
            <a:spAutoFit/>
          </a:bodyPr>
          <a:lstStyle/>
          <a:p>
            <a:r>
              <a:rPr lang="pt-BR" sz="3000" b="1" dirty="0">
                <a:solidFill>
                  <a:schemeClr val="bg1"/>
                </a:solidFill>
                <a:highlight>
                  <a:srgbClr val="FF6600"/>
                </a:highlight>
                <a:latin typeface="Arial" panose="020B0604020202020204" pitchFamily="34" charset="0"/>
                <a:cs typeface="Arial" panose="020B0604020202020204" pitchFamily="34" charset="0"/>
              </a:rPr>
              <a:t>MONITORAMENTO PROGOV2026</a:t>
            </a:r>
          </a:p>
          <a:p>
            <a:r>
              <a:rPr lang="pt-BR" sz="3200" b="0" i="0" dirty="0">
                <a:solidFill>
                  <a:schemeClr val="bg1"/>
                </a:solidFill>
                <a:effectLst/>
                <a:latin typeface="Arial" panose="020B0604020202020204" pitchFamily="34" charset="0"/>
                <a:cs typeface="Arial" panose="020B0604020202020204" pitchFamily="34" charset="0"/>
              </a:rPr>
              <a:t>Passos Práticos!</a:t>
            </a:r>
            <a:endParaRPr lang="pt-BR" sz="23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917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a:extLst>
            <a:ext uri="{FF2B5EF4-FFF2-40B4-BE49-F238E27FC236}">
              <a16:creationId xmlns:a16="http://schemas.microsoft.com/office/drawing/2014/main" id="{9DFF3A35-57B1-914B-09E1-77B511032E6D}"/>
            </a:ext>
          </a:extLst>
        </p:cNvPr>
        <p:cNvGrpSpPr/>
        <p:nvPr/>
      </p:nvGrpSpPr>
      <p:grpSpPr>
        <a:xfrm>
          <a:off x="0" y="0"/>
          <a:ext cx="0" cy="0"/>
          <a:chOff x="0" y="0"/>
          <a:chExt cx="0" cy="0"/>
        </a:xfrm>
      </p:grpSpPr>
      <p:pic>
        <p:nvPicPr>
          <p:cNvPr id="54" name="Google Shape;54;p13">
            <a:extLst>
              <a:ext uri="{FF2B5EF4-FFF2-40B4-BE49-F238E27FC236}">
                <a16:creationId xmlns:a16="http://schemas.microsoft.com/office/drawing/2014/main" id="{1FA940AD-67EB-996C-059C-B2C55FDC97D2}"/>
              </a:ext>
            </a:extLst>
          </p:cNvPr>
          <p:cNvPicPr preferRelativeResize="0"/>
          <p:nvPr/>
        </p:nvPicPr>
        <p:blipFill>
          <a:blip r:embed="rId3">
            <a:alphaModFix/>
          </a:blip>
          <a:stretch>
            <a:fillRect/>
          </a:stretch>
        </p:blipFill>
        <p:spPr>
          <a:xfrm>
            <a:off x="0" y="0"/>
            <a:ext cx="9144000" cy="5143500"/>
          </a:xfrm>
          <a:prstGeom prst="rect">
            <a:avLst/>
          </a:prstGeom>
          <a:noFill/>
          <a:ln>
            <a:noFill/>
          </a:ln>
        </p:spPr>
      </p:pic>
      <p:sp>
        <p:nvSpPr>
          <p:cNvPr id="56" name="Google Shape;56;p13">
            <a:extLst>
              <a:ext uri="{FF2B5EF4-FFF2-40B4-BE49-F238E27FC236}">
                <a16:creationId xmlns:a16="http://schemas.microsoft.com/office/drawing/2014/main" id="{42580DAE-7B06-D74E-F63A-A32B0569D64E}"/>
              </a:ext>
            </a:extLst>
          </p:cNvPr>
          <p:cNvSpPr txBox="1"/>
          <p:nvPr/>
        </p:nvSpPr>
        <p:spPr>
          <a:xfrm>
            <a:off x="596766" y="2116777"/>
            <a:ext cx="6853187" cy="68240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2400" dirty="0">
                <a:solidFill>
                  <a:srgbClr val="FF6600"/>
                </a:solidFill>
                <a:effectLst/>
                <a:latin typeface="Arial" panose="020B0604020202020204" pitchFamily="34" charset="0"/>
                <a:ea typeface="Times New Roman" panose="02020603050405020304" pitchFamily="18" charset="0"/>
                <a:cs typeface="Times New Roman" panose="02020603050405020304" pitchFamily="18" charset="0"/>
              </a:rPr>
              <a:t>Planejamento e Orçamento (PPA, LDO e LOA)</a:t>
            </a:r>
            <a:r>
              <a:rPr lang="pt-BR" sz="1800" dirty="0">
                <a:solidFill>
                  <a:srgbClr val="4F547B"/>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Google Shape;56;p13">
            <a:extLst>
              <a:ext uri="{FF2B5EF4-FFF2-40B4-BE49-F238E27FC236}">
                <a16:creationId xmlns:a16="http://schemas.microsoft.com/office/drawing/2014/main" id="{89F079A6-590D-3CB5-5C78-BCF60390A8B5}"/>
              </a:ext>
            </a:extLst>
          </p:cNvPr>
          <p:cNvSpPr txBox="1"/>
          <p:nvPr/>
        </p:nvSpPr>
        <p:spPr>
          <a:xfrm>
            <a:off x="3182171" y="2670745"/>
            <a:ext cx="5191807" cy="492412"/>
          </a:xfrm>
          <a:prstGeom prst="rect">
            <a:avLst/>
          </a:prstGeom>
          <a:noFill/>
          <a:ln>
            <a:noFill/>
          </a:ln>
        </p:spPr>
        <p:txBody>
          <a:bodyPr spcFirstLastPara="1" wrap="square" lIns="91425" tIns="91425" rIns="91425" bIns="91425" anchor="t" anchorCtr="0">
            <a:spAutoFit/>
          </a:bodyPr>
          <a:lstStyle/>
          <a:p>
            <a:r>
              <a:rPr lang="pt-BR" sz="2000" dirty="0">
                <a:solidFill>
                  <a:schemeClr val="bg1"/>
                </a:solidFill>
                <a:latin typeface="Arial" panose="020B0604020202020204" pitchFamily="34" charset="0"/>
                <a:cs typeface="Arial" panose="020B0604020202020204" pitchFamily="34" charset="0"/>
              </a:rPr>
              <a:t>Dia: 13/05/2026  Das 14h às 17h</a:t>
            </a:r>
          </a:p>
        </p:txBody>
      </p:sp>
    </p:spTree>
    <p:extLst>
      <p:ext uri="{BB962C8B-B14F-4D97-AF65-F5344CB8AC3E}">
        <p14:creationId xmlns:p14="http://schemas.microsoft.com/office/powerpoint/2010/main" val="3564269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a:extLst>
            <a:ext uri="{FF2B5EF4-FFF2-40B4-BE49-F238E27FC236}">
              <a16:creationId xmlns:a16="http://schemas.microsoft.com/office/drawing/2014/main" id="{1FD05AE3-E5EC-73D6-597A-DA8133DF6859}"/>
            </a:ext>
          </a:extLst>
        </p:cNvPr>
        <p:cNvGrpSpPr/>
        <p:nvPr/>
      </p:nvGrpSpPr>
      <p:grpSpPr>
        <a:xfrm>
          <a:off x="0" y="0"/>
          <a:ext cx="0" cy="0"/>
          <a:chOff x="0" y="0"/>
          <a:chExt cx="0" cy="0"/>
        </a:xfrm>
      </p:grpSpPr>
      <p:pic>
        <p:nvPicPr>
          <p:cNvPr id="54" name="Google Shape;54;p13">
            <a:extLst>
              <a:ext uri="{FF2B5EF4-FFF2-40B4-BE49-F238E27FC236}">
                <a16:creationId xmlns:a16="http://schemas.microsoft.com/office/drawing/2014/main" id="{6436F9FB-42C6-6E41-5395-F3381763A9CE}"/>
              </a:ext>
            </a:extLst>
          </p:cNvPr>
          <p:cNvPicPr preferRelativeResize="0"/>
          <p:nvPr/>
        </p:nvPicPr>
        <p:blipFill>
          <a:blip r:embed="rId3">
            <a:alphaModFix/>
          </a:blip>
          <a:stretch>
            <a:fillRect/>
          </a:stretch>
        </p:blipFill>
        <p:spPr>
          <a:xfrm>
            <a:off x="0" y="0"/>
            <a:ext cx="9144000" cy="5143500"/>
          </a:xfrm>
          <a:prstGeom prst="rect">
            <a:avLst/>
          </a:prstGeom>
          <a:noFill/>
          <a:ln>
            <a:noFill/>
          </a:ln>
        </p:spPr>
      </p:pic>
      <p:sp>
        <p:nvSpPr>
          <p:cNvPr id="56" name="Google Shape;56;p13">
            <a:extLst>
              <a:ext uri="{FF2B5EF4-FFF2-40B4-BE49-F238E27FC236}">
                <a16:creationId xmlns:a16="http://schemas.microsoft.com/office/drawing/2014/main" id="{1A0CE1A1-027D-A162-CCB3-9EF41002CD47}"/>
              </a:ext>
            </a:extLst>
          </p:cNvPr>
          <p:cNvSpPr txBox="1"/>
          <p:nvPr/>
        </p:nvSpPr>
        <p:spPr>
          <a:xfrm>
            <a:off x="822035" y="508001"/>
            <a:ext cx="6300659" cy="4031843"/>
          </a:xfrm>
          <a:prstGeom prst="rect">
            <a:avLst/>
          </a:prstGeom>
          <a:noFill/>
          <a:ln>
            <a:noFill/>
          </a:ln>
        </p:spPr>
        <p:txBody>
          <a:bodyPr spcFirstLastPara="1" wrap="square" lIns="91425" tIns="91425" rIns="91425" bIns="91425" anchor="t" anchorCtr="0">
            <a:spAutoFit/>
          </a:bodyPr>
          <a:lstStyle/>
          <a:p>
            <a:pPr marL="0" indent="0">
              <a:buNone/>
              <a:defRPr/>
            </a:pPr>
            <a:r>
              <a:rPr lang="pt-BR" altLang="pt-BR" sz="1800" b="1" u="sng" dirty="0">
                <a:solidFill>
                  <a:schemeClr val="bg1"/>
                </a:solidFill>
                <a:latin typeface="Arial" panose="020B0604020202020204" pitchFamily="34" charset="0"/>
                <a:cs typeface="Arial" panose="020B0604020202020204" pitchFamily="34" charset="0"/>
              </a:rPr>
              <a:t>Dados de formação:</a:t>
            </a:r>
          </a:p>
          <a:p>
            <a:pPr marL="0" indent="0">
              <a:buNone/>
              <a:defRPr/>
            </a:pPr>
            <a:r>
              <a:rPr lang="pt-BR" altLang="pt-BR" sz="1800" b="1" dirty="0">
                <a:solidFill>
                  <a:schemeClr val="bg1"/>
                </a:solidFill>
                <a:latin typeface="Arial" panose="020B0604020202020204" pitchFamily="34" charset="0"/>
                <a:cs typeface="Arial" panose="020B0604020202020204" pitchFamily="34" charset="0"/>
              </a:rPr>
              <a:t>MBA em Gestão Pública e Inovação</a:t>
            </a:r>
          </a:p>
          <a:p>
            <a:pPr marL="0" indent="0">
              <a:buNone/>
              <a:defRPr/>
            </a:pPr>
            <a:r>
              <a:rPr lang="pt-BR" altLang="pt-BR" sz="1800" b="1" dirty="0">
                <a:solidFill>
                  <a:schemeClr val="bg1"/>
                </a:solidFill>
                <a:latin typeface="Arial" panose="020B0604020202020204" pitchFamily="34" charset="0"/>
                <a:cs typeface="Arial" panose="020B0604020202020204" pitchFamily="34" charset="0"/>
              </a:rPr>
              <a:t>Especialista em Contabilidade Gerencial e Empresarial</a:t>
            </a:r>
          </a:p>
          <a:p>
            <a:pPr marL="0" indent="0">
              <a:buNone/>
              <a:defRPr/>
            </a:pPr>
            <a:r>
              <a:rPr lang="pt-BR" altLang="pt-BR" sz="1800" b="1" dirty="0">
                <a:solidFill>
                  <a:schemeClr val="bg1"/>
                </a:solidFill>
                <a:latin typeface="Arial" panose="020B0604020202020204" pitchFamily="34" charset="0"/>
                <a:cs typeface="Arial" panose="020B0604020202020204" pitchFamily="34" charset="0"/>
              </a:rPr>
              <a:t>Bacharel em Administração</a:t>
            </a:r>
          </a:p>
          <a:p>
            <a:pPr marL="0" indent="0">
              <a:buNone/>
              <a:defRPr/>
            </a:pPr>
            <a:r>
              <a:rPr lang="pt-BR" altLang="pt-BR" sz="1800" b="1" dirty="0">
                <a:solidFill>
                  <a:schemeClr val="bg1"/>
                </a:solidFill>
                <a:latin typeface="Arial" panose="020B0604020202020204" pitchFamily="34" charset="0"/>
                <a:cs typeface="Arial" panose="020B0604020202020204" pitchFamily="34" charset="0"/>
              </a:rPr>
              <a:t>Bacharel em Ciências Contábeis</a:t>
            </a:r>
          </a:p>
          <a:p>
            <a:pPr marL="360363" lvl="1" indent="-179388">
              <a:buNone/>
              <a:defRPr/>
            </a:pPr>
            <a:endParaRPr lang="pt-BR" altLang="pt-BR" sz="1800" b="1" dirty="0">
              <a:solidFill>
                <a:schemeClr val="bg1"/>
              </a:solidFill>
              <a:latin typeface="Arial" panose="020B0604020202020204" pitchFamily="34" charset="0"/>
              <a:cs typeface="Arial" panose="020B0604020202020204" pitchFamily="34" charset="0"/>
            </a:endParaRPr>
          </a:p>
          <a:p>
            <a:pPr marL="84138" lvl="1" indent="-180975">
              <a:buNone/>
              <a:defRPr/>
            </a:pPr>
            <a:r>
              <a:rPr lang="pt-BR" altLang="pt-BR" sz="1800" b="1" u="sng" dirty="0">
                <a:solidFill>
                  <a:schemeClr val="bg1"/>
                </a:solidFill>
                <a:latin typeface="Arial" panose="020B0604020202020204" pitchFamily="34" charset="0"/>
                <a:cs typeface="Arial" panose="020B0604020202020204" pitchFamily="34" charset="0"/>
              </a:rPr>
              <a:t>Atuação:</a:t>
            </a:r>
          </a:p>
          <a:p>
            <a:pPr marL="84138" lvl="1" indent="-180975">
              <a:defRPr/>
            </a:pPr>
            <a:r>
              <a:rPr lang="pt-BR" altLang="pt-BR" sz="1800" b="1" dirty="0">
                <a:solidFill>
                  <a:schemeClr val="bg1"/>
                </a:solidFill>
                <a:latin typeface="Arial" panose="020B0604020202020204" pitchFamily="34" charset="0"/>
                <a:cs typeface="Arial" panose="020B0604020202020204" pitchFamily="34" charset="0"/>
              </a:rPr>
              <a:t>Professor na Unyflex desde 2020</a:t>
            </a:r>
          </a:p>
          <a:p>
            <a:pPr marL="84138" lvl="1" indent="-180975">
              <a:buNone/>
              <a:defRPr/>
            </a:pPr>
            <a:r>
              <a:rPr lang="pt-BR" altLang="pt-BR" sz="1800" b="1" dirty="0">
                <a:solidFill>
                  <a:schemeClr val="bg1"/>
                </a:solidFill>
                <a:latin typeface="Arial" panose="020B0604020202020204" pitchFamily="34" charset="0"/>
                <a:cs typeface="Arial" panose="020B0604020202020204" pitchFamily="34" charset="0"/>
              </a:rPr>
              <a:t>Professor Universitário</a:t>
            </a:r>
          </a:p>
          <a:p>
            <a:pPr marL="84138" lvl="1" indent="-180975">
              <a:buNone/>
              <a:defRPr/>
            </a:pPr>
            <a:r>
              <a:rPr lang="pt-BR" altLang="pt-BR" sz="1800" b="1" dirty="0">
                <a:solidFill>
                  <a:schemeClr val="bg1"/>
                </a:solidFill>
                <a:latin typeface="Arial" panose="020B0604020202020204" pitchFamily="34" charset="0"/>
                <a:cs typeface="Arial" panose="020B0604020202020204" pitchFamily="34" charset="0"/>
              </a:rPr>
              <a:t>Palestrante / Instrutor Técnico</a:t>
            </a:r>
          </a:p>
          <a:p>
            <a:pPr marL="84138" lvl="1" indent="-180975">
              <a:buNone/>
              <a:defRPr/>
            </a:pPr>
            <a:r>
              <a:rPr lang="pt-BR" altLang="pt-BR" sz="1800" b="1" dirty="0">
                <a:solidFill>
                  <a:schemeClr val="bg1"/>
                </a:solidFill>
                <a:latin typeface="Arial" panose="020B0604020202020204" pitchFamily="34" charset="0"/>
                <a:cs typeface="Arial" panose="020B0604020202020204" pitchFamily="34" charset="0"/>
              </a:rPr>
              <a:t>Contador de Gestão Municipal</a:t>
            </a:r>
          </a:p>
          <a:p>
            <a:pPr lvl="4" algn="r">
              <a:buNone/>
              <a:defRPr/>
            </a:pPr>
            <a:endParaRPr lang="pt-BR" altLang="pt-BR" sz="1600" b="1" dirty="0">
              <a:solidFill>
                <a:schemeClr val="bg1"/>
              </a:solidFill>
              <a:highlight>
                <a:srgbClr val="FF6600"/>
              </a:highlight>
              <a:latin typeface="Arial" panose="020B0604020202020204" pitchFamily="34" charset="0"/>
              <a:cs typeface="Arial" panose="020B0604020202020204" pitchFamily="34" charset="0"/>
            </a:endParaRPr>
          </a:p>
          <a:p>
            <a:pPr lvl="4" algn="r">
              <a:buNone/>
              <a:defRPr/>
            </a:pPr>
            <a:endParaRPr lang="pt-BR" altLang="pt-BR" sz="1600" b="1" dirty="0">
              <a:solidFill>
                <a:schemeClr val="bg1"/>
              </a:solidFill>
              <a:highlight>
                <a:srgbClr val="FF6600"/>
              </a:highlight>
              <a:latin typeface="Arial" panose="020B0604020202020204" pitchFamily="34" charset="0"/>
              <a:cs typeface="Arial" panose="020B0604020202020204" pitchFamily="34" charset="0"/>
            </a:endParaRPr>
          </a:p>
          <a:p>
            <a:pPr lvl="4" algn="r">
              <a:buNone/>
              <a:defRPr/>
            </a:pPr>
            <a:r>
              <a:rPr lang="pt-BR" altLang="pt-BR" sz="1800" b="1" dirty="0">
                <a:solidFill>
                  <a:srgbClr val="FF6600"/>
                </a:solidFill>
                <a:latin typeface="Arial" panose="020B0604020202020204" pitchFamily="34" charset="0"/>
                <a:cs typeface="Arial" panose="020B0604020202020204" pitchFamily="34" charset="0"/>
              </a:rPr>
              <a:t>Nilson Francisco Tognato</a:t>
            </a:r>
            <a:endParaRPr sz="1800" dirty="0">
              <a:solidFill>
                <a:srgbClr val="FF6600"/>
              </a:solidFill>
              <a:latin typeface="Montserrat"/>
              <a:ea typeface="Montserrat"/>
              <a:cs typeface="Montserrat"/>
              <a:sym typeface="Montserrat"/>
            </a:endParaRPr>
          </a:p>
        </p:txBody>
      </p:sp>
      <p:pic>
        <p:nvPicPr>
          <p:cNvPr id="5" name="Imagem 4">
            <a:extLst>
              <a:ext uri="{FF2B5EF4-FFF2-40B4-BE49-F238E27FC236}">
                <a16:creationId xmlns:a16="http://schemas.microsoft.com/office/drawing/2014/main" id="{3843244B-BDD9-9D64-A803-B297A1C292DD}"/>
              </a:ext>
            </a:extLst>
          </p:cNvPr>
          <p:cNvPicPr>
            <a:picLocks noChangeAspect="1"/>
          </p:cNvPicPr>
          <p:nvPr/>
        </p:nvPicPr>
        <p:blipFill>
          <a:blip r:embed="rId4"/>
          <a:stretch>
            <a:fillRect/>
          </a:stretch>
        </p:blipFill>
        <p:spPr>
          <a:xfrm>
            <a:off x="4938160" y="2571750"/>
            <a:ext cx="1468578" cy="1461235"/>
          </a:xfrm>
          <a:prstGeom prst="rect">
            <a:avLst/>
          </a:prstGeom>
        </p:spPr>
      </p:pic>
    </p:spTree>
    <p:extLst>
      <p:ext uri="{BB962C8B-B14F-4D97-AF65-F5344CB8AC3E}">
        <p14:creationId xmlns:p14="http://schemas.microsoft.com/office/powerpoint/2010/main" val="753806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1A7A5FE6-0F83-A764-C1A5-CDC16B128B8B}"/>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31F7C552-ED11-7E52-F606-27F9A92FE333}"/>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AE67E676-14F2-EE73-62C9-B3F8F91268CB}"/>
              </a:ext>
            </a:extLst>
          </p:cNvPr>
          <p:cNvSpPr txBox="1"/>
          <p:nvPr/>
        </p:nvSpPr>
        <p:spPr>
          <a:xfrm>
            <a:off x="134754" y="159866"/>
            <a:ext cx="8903367" cy="4185731"/>
          </a:xfrm>
          <a:prstGeom prst="rect">
            <a:avLst/>
          </a:prstGeom>
          <a:noFill/>
          <a:ln>
            <a:noFill/>
          </a:ln>
        </p:spPr>
        <p:txBody>
          <a:bodyPr spcFirstLastPara="1" wrap="square" lIns="91425" tIns="91425" rIns="91425" bIns="91425" anchor="t" anchorCtr="0">
            <a:spAutoFit/>
          </a:bodyPr>
          <a:lstStyle/>
          <a:p>
            <a:pPr>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1 Configuração de programas e ações para 2026</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300"/>
              </a:spcBef>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2 Vinculação de metas físicas e financeiras no sistema</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300"/>
              </a:spcBef>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3 Registro de alterações orçamentárias (créditos adicionais)</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300"/>
              </a:spcBef>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4 Monitoramento da execução de programas governamentais</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300"/>
              </a:spcBef>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5 Regras do TCE-PR para remanejamentos e transposições</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300"/>
              </a:spcBef>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6 Alinhamento com a Agenda 2030 (ODS) no </a:t>
            </a:r>
            <a:r>
              <a:rPr lang="pt-BR" sz="24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ProGov</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300"/>
              </a:spcBef>
              <a:spcAft>
                <a:spcPts val="3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7 Conferência de saldos e limites orçamentários</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200"/>
              </a:spcBef>
              <a:spcAft>
                <a:spcPts val="200"/>
              </a:spcAft>
            </a:pPr>
            <a:r>
              <a:rPr lang="pt-BR"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8 Exportação e importação de arquivos de planejamento</a:t>
            </a:r>
            <a:endParaRPr lang="pt-BR" sz="2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spcBef>
                <a:spcPts val="200"/>
              </a:spcBef>
              <a:spcAft>
                <a:spcPts val="200"/>
              </a:spcAft>
            </a:pPr>
            <a:r>
              <a:rPr lang="pt-BR" sz="23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9 Erros comuns no envio de peças orçamentárias e como evitá-los</a:t>
            </a:r>
            <a:endParaRPr lang="pt-BR" sz="23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BCDF29E4-4943-2934-2BF8-1C278369C386}"/>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5906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B7A7165B-11FC-E1A9-0B57-BEC5D450EC20}"/>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D4A5C8A-8A33-3833-AE5B-BC292012D5B4}"/>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F8614036-C45D-8D0C-134F-5E26139CDBEE}"/>
              </a:ext>
            </a:extLst>
          </p:cNvPr>
          <p:cNvSpPr txBox="1"/>
          <p:nvPr/>
        </p:nvSpPr>
        <p:spPr>
          <a:xfrm>
            <a:off x="134754" y="159866"/>
            <a:ext cx="8903367" cy="4447341"/>
          </a:xfrm>
          <a:prstGeom prst="rect">
            <a:avLst/>
          </a:prstGeom>
          <a:noFill/>
          <a:ln>
            <a:noFill/>
          </a:ln>
        </p:spPr>
        <p:txBody>
          <a:bodyPr spcFirstLastPara="1" wrap="square" lIns="91425" tIns="91425" rIns="91425" bIns="91425" anchor="t" anchorCtr="0">
            <a:spAutoFit/>
          </a:bodyPr>
          <a:lstStyle/>
          <a:p>
            <a:pPr algn="just"/>
            <a:r>
              <a:rPr lang="pt-BR" sz="2400" b="1" dirty="0"/>
              <a:t>1. Configuração de programas e ações para 2026</a:t>
            </a:r>
          </a:p>
          <a:p>
            <a:pPr lvl="0" algn="just"/>
            <a:r>
              <a:rPr lang="pt-BR" sz="2200" u="sng" dirty="0"/>
              <a:t>O seu dever (Gestor)</a:t>
            </a:r>
            <a:r>
              <a:rPr lang="pt-BR" sz="2200" dirty="0"/>
              <a:t>: O município deve elaborar o PPA 2026-2029 com programas finalísticos que contenham objetivo mensurável, público-alvo específico e indicadores de desempenho com linha de base e meta final. As ações devem prever produtos (bens/serviços), unidade de medida e metas físicas anuais.</a:t>
            </a:r>
          </a:p>
          <a:p>
            <a:pPr lvl="0" algn="just"/>
            <a:r>
              <a:rPr lang="pt-BR" sz="2200" u="sng" dirty="0"/>
              <a:t>O olhar do Fiscal (TCE)</a:t>
            </a:r>
            <a:r>
              <a:rPr lang="pt-BR" sz="2200" dirty="0"/>
              <a:t>: O tribunal verifica se os programas do PPA estão realmente estruturados (com problema público identificado e indicadores) e se as ações possuem metas físicas anuais compatíveis com os produtos a serem entregues. </a:t>
            </a:r>
          </a:p>
          <a:p>
            <a:pPr lvl="0" algn="just"/>
            <a:r>
              <a:rPr lang="pt-BR" sz="2200" dirty="0"/>
              <a:t>Programas genéricos ou sem indicadores são apontados como inconformidades na avaliação.</a:t>
            </a:r>
          </a:p>
        </p:txBody>
      </p:sp>
      <p:sp>
        <p:nvSpPr>
          <p:cNvPr id="2" name="Google Shape;56;p13">
            <a:extLst>
              <a:ext uri="{FF2B5EF4-FFF2-40B4-BE49-F238E27FC236}">
                <a16:creationId xmlns:a16="http://schemas.microsoft.com/office/drawing/2014/main" id="{EEFC9104-5CE8-88C1-C9D8-AC46940B44DA}"/>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89834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632A883A-A284-EA58-4C1E-57A2A99510BE}"/>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D67C1DAF-D372-B38A-E651-CE168FF9B9F2}"/>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7532F830-4100-B21E-CC79-6BEE943A40C3}"/>
              </a:ext>
            </a:extLst>
          </p:cNvPr>
          <p:cNvSpPr txBox="1"/>
          <p:nvPr/>
        </p:nvSpPr>
        <p:spPr>
          <a:xfrm>
            <a:off x="134754" y="159866"/>
            <a:ext cx="8903367" cy="4278064"/>
          </a:xfrm>
          <a:prstGeom prst="rect">
            <a:avLst/>
          </a:prstGeom>
          <a:noFill/>
          <a:ln>
            <a:noFill/>
          </a:ln>
        </p:spPr>
        <p:txBody>
          <a:bodyPr spcFirstLastPara="1" wrap="square" lIns="91425" tIns="91425" rIns="91425" bIns="91425" anchor="t" anchorCtr="0">
            <a:spAutoFit/>
          </a:bodyPr>
          <a:lstStyle/>
          <a:p>
            <a:pPr algn="just"/>
            <a:r>
              <a:rPr lang="pt-BR" sz="2400" b="1" dirty="0"/>
              <a:t>2. Vinculação de metas físicas e financeiras no sistema</a:t>
            </a:r>
          </a:p>
          <a:p>
            <a:pPr lvl="0" algn="just"/>
            <a:r>
              <a:rPr lang="pt-BR" sz="2200" u="sng" dirty="0"/>
              <a:t>O seu dever (Gestor)</a:t>
            </a:r>
            <a:r>
              <a:rPr lang="pt-BR" sz="2200" dirty="0"/>
              <a:t>: As metas físicas (ex.: "200 matrículas em creche") devem estar vinculadas às dotações orçamentárias na LOA. O sistema de execução orçamentária deve permitir rastreabilidade entre o que foi planejado no PPA e o que está sendo executado financeiramente.</a:t>
            </a:r>
          </a:p>
          <a:p>
            <a:pPr lvl="0" algn="just"/>
            <a:r>
              <a:rPr lang="pt-BR" sz="2200" u="sng" dirty="0"/>
              <a:t>O olhar do Fiscal (TCE)</a:t>
            </a:r>
            <a:r>
              <a:rPr lang="pt-BR" sz="2200" dirty="0"/>
              <a:t>: O ProGov exige que o sistema gere as demonstrações contábeis e fiscais sem necessidade de ajustes manuais. </a:t>
            </a:r>
          </a:p>
          <a:p>
            <a:pPr lvl="0" algn="just"/>
            <a:r>
              <a:rPr lang="pt-BR" sz="2200" dirty="0"/>
              <a:t>A falta de vinculação entre a meta física e o gasto real (ex.: orçamento executado sem produto entregue) é um indicador de baixa efetividade da política pública.</a:t>
            </a:r>
          </a:p>
        </p:txBody>
      </p:sp>
      <p:sp>
        <p:nvSpPr>
          <p:cNvPr id="2" name="Google Shape;56;p13">
            <a:extLst>
              <a:ext uri="{FF2B5EF4-FFF2-40B4-BE49-F238E27FC236}">
                <a16:creationId xmlns:a16="http://schemas.microsoft.com/office/drawing/2014/main" id="{770A2376-8082-DC73-35A3-259494B35ED1}"/>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2546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FD08DFB0-BAD1-B275-BF92-E66F09B4A847}"/>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E8AA6BD2-240C-5502-42EB-0A9DA200DA1B}"/>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D31237C3-65F1-76EA-7366-D3D62F22EA39}"/>
              </a:ext>
            </a:extLst>
          </p:cNvPr>
          <p:cNvSpPr txBox="1"/>
          <p:nvPr/>
        </p:nvSpPr>
        <p:spPr>
          <a:xfrm>
            <a:off x="134754" y="159866"/>
            <a:ext cx="8903367" cy="3862566"/>
          </a:xfrm>
          <a:prstGeom prst="rect">
            <a:avLst/>
          </a:prstGeom>
          <a:noFill/>
          <a:ln>
            <a:noFill/>
          </a:ln>
        </p:spPr>
        <p:txBody>
          <a:bodyPr spcFirstLastPara="1" wrap="square" lIns="91425" tIns="91425" rIns="91425" bIns="91425" anchor="t" anchorCtr="0">
            <a:spAutoFit/>
          </a:bodyPr>
          <a:lstStyle/>
          <a:p>
            <a:pPr algn="just"/>
            <a:r>
              <a:rPr lang="pt-BR" sz="2300" b="1" dirty="0"/>
              <a:t>3. Registro de alterações orçamentárias (créditos adicionais)</a:t>
            </a:r>
          </a:p>
          <a:p>
            <a:pPr lvl="0" algn="just"/>
            <a:r>
              <a:rPr lang="pt-BR" sz="2400" u="sng" dirty="0"/>
              <a:t>O seu dever (Gestor)</a:t>
            </a:r>
            <a:r>
              <a:rPr lang="pt-BR" sz="2400" dirty="0"/>
              <a:t>: Alterações na LOA (créditos suplementares, especiais e extraordinários) devem respeitar os limites autorizados pela LDO. O município precisa ter um manual próprio que estabeleça fluxos e responsabilidades para a abertura de créditos.</a:t>
            </a:r>
          </a:p>
          <a:p>
            <a:pPr lvl="0" algn="just"/>
            <a:r>
              <a:rPr lang="pt-BR" sz="2400" u="sng" dirty="0"/>
              <a:t>O olhar do Fiscal (TCE)</a:t>
            </a:r>
            <a:r>
              <a:rPr lang="pt-BR" sz="2400" dirty="0"/>
              <a:t>: O tribunal verifica se houve excesso de suplementação sem prévia autorização legislativa. </a:t>
            </a:r>
          </a:p>
          <a:p>
            <a:pPr lvl="0" algn="just"/>
            <a:r>
              <a:rPr lang="pt-BR" sz="2400" dirty="0"/>
              <a:t>A ausência de manual ou de controle sobre os créditos adicionais é apontada como fragilidade no controle interno.</a:t>
            </a:r>
            <a:endParaRPr lang="pt-BR" sz="23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6F2D4437-79A6-675F-6656-B96CE368F5F7}"/>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699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0">
          <a:extLst>
            <a:ext uri="{FF2B5EF4-FFF2-40B4-BE49-F238E27FC236}">
              <a16:creationId xmlns:a16="http://schemas.microsoft.com/office/drawing/2014/main" id="{D17B7775-EF26-2A47-900A-A8E932DF863D}"/>
            </a:ext>
          </a:extLst>
        </p:cNvPr>
        <p:cNvGrpSpPr/>
        <p:nvPr/>
      </p:nvGrpSpPr>
      <p:grpSpPr>
        <a:xfrm>
          <a:off x="0" y="0"/>
          <a:ext cx="0" cy="0"/>
          <a:chOff x="0" y="0"/>
          <a:chExt cx="0" cy="0"/>
        </a:xfrm>
      </p:grpSpPr>
      <p:pic>
        <p:nvPicPr>
          <p:cNvPr id="61" name="Google Shape;61;p14">
            <a:extLst>
              <a:ext uri="{FF2B5EF4-FFF2-40B4-BE49-F238E27FC236}">
                <a16:creationId xmlns:a16="http://schemas.microsoft.com/office/drawing/2014/main" id="{F80EE208-8DE2-5031-038D-39A35F6545CE}"/>
              </a:ext>
            </a:extLst>
          </p:cNvPr>
          <p:cNvPicPr preferRelativeResize="0"/>
          <p:nvPr/>
        </p:nvPicPr>
        <p:blipFill>
          <a:blip r:embed="rId3">
            <a:alphaModFix/>
          </a:blip>
          <a:stretch>
            <a:fillRect/>
          </a:stretch>
        </p:blipFill>
        <p:spPr>
          <a:xfrm>
            <a:off x="10" y="0"/>
            <a:ext cx="9143990" cy="5143500"/>
          </a:xfrm>
          <a:prstGeom prst="rect">
            <a:avLst/>
          </a:prstGeom>
          <a:noFill/>
          <a:ln>
            <a:noFill/>
          </a:ln>
        </p:spPr>
      </p:pic>
      <p:sp>
        <p:nvSpPr>
          <p:cNvPr id="62" name="Google Shape;62;p14">
            <a:extLst>
              <a:ext uri="{FF2B5EF4-FFF2-40B4-BE49-F238E27FC236}">
                <a16:creationId xmlns:a16="http://schemas.microsoft.com/office/drawing/2014/main" id="{615C25E4-25B5-8560-1DFA-1DA32B065F22}"/>
              </a:ext>
            </a:extLst>
          </p:cNvPr>
          <p:cNvSpPr txBox="1"/>
          <p:nvPr/>
        </p:nvSpPr>
        <p:spPr>
          <a:xfrm>
            <a:off x="134754" y="159866"/>
            <a:ext cx="8903367" cy="3654816"/>
          </a:xfrm>
          <a:prstGeom prst="rect">
            <a:avLst/>
          </a:prstGeom>
          <a:noFill/>
          <a:ln>
            <a:noFill/>
          </a:ln>
        </p:spPr>
        <p:txBody>
          <a:bodyPr spcFirstLastPara="1" wrap="square" lIns="91425" tIns="91425" rIns="91425" bIns="91425" anchor="t" anchorCtr="0">
            <a:spAutoFit/>
          </a:bodyPr>
          <a:lstStyle/>
          <a:p>
            <a:pPr algn="just"/>
            <a:r>
              <a:rPr lang="pt-BR" sz="2300" b="1" dirty="0"/>
              <a:t>4. Monitoramento da execução de programas governamentais</a:t>
            </a:r>
          </a:p>
          <a:p>
            <a:pPr lvl="0" algn="just"/>
            <a:r>
              <a:rPr lang="pt-BR" sz="2250" u="sng" dirty="0"/>
              <a:t>O seu dever (Gestor)</a:t>
            </a:r>
            <a:r>
              <a:rPr lang="pt-BR" sz="2250" dirty="0"/>
              <a:t>: O município deve elaborar e publicar relatório anual de monitoramento e avaliação do PPA e das metas da LDO, envolvendo as secretarias da Educação, Saúde e Assistência Social. O relatório deve identificar falhas e sugerir melhorias.</a:t>
            </a:r>
          </a:p>
          <a:p>
            <a:pPr lvl="0" algn="just"/>
            <a:r>
              <a:rPr lang="pt-BR" sz="2250" u="sng" dirty="0"/>
              <a:t>O olhar do Fiscal (TCE)</a:t>
            </a:r>
            <a:r>
              <a:rPr lang="pt-BR" sz="2250" dirty="0"/>
              <a:t>: O tribunal exige que o relatório seja divulgado no site e que haja participação formal das áreas fim no processo. </a:t>
            </a:r>
          </a:p>
          <a:p>
            <a:pPr lvl="0" algn="just"/>
            <a:r>
              <a:rPr lang="pt-BR" sz="2250" dirty="0"/>
              <a:t>A não publicação ou a falta de análise crítica das metas (ex.: apenas "tudo ok") é considerada descumprimento da transparência ativa.</a:t>
            </a:r>
            <a:endParaRPr lang="pt-BR" sz="225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2" name="Google Shape;56;p13">
            <a:extLst>
              <a:ext uri="{FF2B5EF4-FFF2-40B4-BE49-F238E27FC236}">
                <a16:creationId xmlns:a16="http://schemas.microsoft.com/office/drawing/2014/main" id="{65486225-7039-703E-E747-075E8B0F156D}"/>
              </a:ext>
            </a:extLst>
          </p:cNvPr>
          <p:cNvSpPr txBox="1"/>
          <p:nvPr/>
        </p:nvSpPr>
        <p:spPr>
          <a:xfrm>
            <a:off x="1790299" y="4382352"/>
            <a:ext cx="5804034" cy="583591"/>
          </a:xfrm>
          <a:prstGeom prst="rect">
            <a:avLst/>
          </a:prstGeom>
          <a:noFill/>
          <a:ln>
            <a:noFill/>
          </a:ln>
        </p:spPr>
        <p:txBody>
          <a:bodyPr spcFirstLastPara="1" wrap="square" lIns="91425" tIns="91425" rIns="91425" bIns="91425" anchor="t" anchorCtr="0">
            <a:spAutoFit/>
          </a:bodyPr>
          <a:lstStyle/>
          <a:p>
            <a:pPr>
              <a:lnSpc>
                <a:spcPct val="107000"/>
              </a:lnSpc>
              <a:spcAft>
                <a:spcPts val="800"/>
              </a:spcAft>
            </a:pPr>
            <a:r>
              <a:rPr lang="pt-BR" sz="1800" dirty="0">
                <a:solidFill>
                  <a:srgbClr val="FF6600"/>
                </a:solidFill>
                <a:effectLst/>
                <a:latin typeface="Arial" panose="020B0604020202020204" pitchFamily="34" charset="0"/>
                <a:ea typeface="Times New Roman" panose="02020603050405020304" pitchFamily="18" charset="0"/>
              </a:rPr>
              <a:t>Planejamento e Orçamento (PPA, LDO e LOA)</a:t>
            </a:r>
            <a:endParaRPr lang="pt-BR" sz="1800"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259621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2616</TotalTime>
  <Words>1614</Words>
  <Application>Microsoft Office PowerPoint</Application>
  <PresentationFormat>Apresentação na tela (16:9)</PresentationFormat>
  <Paragraphs>111</Paragraphs>
  <Slides>19</Slides>
  <Notes>19</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19</vt:i4>
      </vt:variant>
    </vt:vector>
  </HeadingPairs>
  <TitlesOfParts>
    <vt:vector size="23" baseType="lpstr">
      <vt:lpstr>Calibri</vt:lpstr>
      <vt:lpstr>Arial</vt:lpstr>
      <vt:lpstr>Montserrat</vt:lpstr>
      <vt:lpstr>Simple Light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user</dc:creator>
  <cp:lastModifiedBy>Nilson</cp:lastModifiedBy>
  <cp:revision>877</cp:revision>
  <dcterms:modified xsi:type="dcterms:W3CDTF">2026-05-12T13:56:08Z</dcterms:modified>
</cp:coreProperties>
</file>